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avi" ContentType="video/avi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6"/>
  </p:notesMasterIdLst>
  <p:sldIdLst>
    <p:sldId id="256" r:id="rId2"/>
    <p:sldId id="309" r:id="rId3"/>
    <p:sldId id="310" r:id="rId4"/>
    <p:sldId id="294" r:id="rId5"/>
  </p:sldIdLst>
  <p:sldSz cx="18288000" cy="10287000"/>
  <p:notesSz cx="6858000" cy="9144000"/>
  <p:embeddedFontLst>
    <p:embeddedFont>
      <p:font typeface="Calibri" panose="020F0502020204030204" pitchFamily="34" charset="0"/>
      <p:regular r:id="rId7"/>
      <p:bold r:id="rId8"/>
      <p:italic r:id="rId9"/>
      <p:boldItalic r:id="rId10"/>
    </p:embeddedFont>
    <p:embeddedFont>
      <p:font typeface="Inter Bold" panose="020B0604020202020204" charset="0"/>
      <p:regular r:id="rId11"/>
    </p:embeddedFont>
    <p:embeddedFont>
      <p:font typeface="Montserrat Bold" panose="020B0604020202020204" charset="-52"/>
      <p:regular r:id="rId12"/>
    </p:embeddedFont>
    <p:embeddedFont>
      <p:font typeface="Haettenschweiler" panose="020B0706040902060204" pitchFamily="34" charset="0"/>
      <p:regular r:id="rId13"/>
    </p:embeddedFont>
    <p:embeddedFont>
      <p:font typeface="Inter Semi-Bold" panose="020B0604020202020204" charset="0"/>
      <p:regular r:id="rId14"/>
    </p:embeddedFont>
    <p:embeddedFont>
      <p:font typeface="Inter" panose="020B0604020202020204" charset="0"/>
      <p:regular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>
    <p:present/>
    <p:sldRg st="1" end="23"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EEB500"/>
    <a:srgbClr val="EAB200"/>
    <a:srgbClr val="FFCB2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1570" autoAdjust="0"/>
  </p:normalViewPr>
  <p:slideViewPr>
    <p:cSldViewPr>
      <p:cViewPr>
        <p:scale>
          <a:sx n="58" d="100"/>
          <a:sy n="58" d="100"/>
        </p:scale>
        <p:origin x="-1434" y="-48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font" Target="fonts/font7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font" Target="fonts/font6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font" Target="fonts/font5.fntdata"/><Relationship Id="rId5" Type="http://schemas.openxmlformats.org/officeDocument/2006/relationships/slide" Target="slides/slide4.xml"/><Relationship Id="rId15" Type="http://schemas.openxmlformats.org/officeDocument/2006/relationships/font" Target="fonts/font9.fntdata"/><Relationship Id="rId10" Type="http://schemas.openxmlformats.org/officeDocument/2006/relationships/font" Target="fonts/font4.fntdata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font" Target="fonts/font8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170F87-15D2-4CC9-812A-1CC3BA02868D}" type="datetimeFigureOut">
              <a:rPr lang="ru-RU" smtClean="0"/>
              <a:t>31.08.2026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F998AE-12FD-4B32-969B-ECDD67591F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08380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F998AE-12FD-4B32-969B-ECDD67591F86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3422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10000">
        <p:wipe/>
      </p:transition>
    </mc:Choice>
    <mc:Fallback xmlns="">
      <p:transition advClick="0" advTm="10000">
        <p:wip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10000">
        <p:wipe/>
      </p:transition>
    </mc:Choice>
    <mc:Fallback xmlns="">
      <p:transition advClick="0" advTm="10000">
        <p:wip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10000">
        <p:wipe/>
      </p:transition>
    </mc:Choice>
    <mc:Fallback xmlns="">
      <p:transition advClick="0" advTm="10000">
        <p:wip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10000">
        <p:wipe/>
      </p:transition>
    </mc:Choice>
    <mc:Fallback xmlns="">
      <p:transition advClick="0" advTm="10000">
        <p:wip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10000">
        <p:wipe/>
      </p:transition>
    </mc:Choice>
    <mc:Fallback xmlns="">
      <p:transition advClick="0" advTm="10000">
        <p:wip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10000">
        <p:wipe/>
      </p:transition>
    </mc:Choice>
    <mc:Fallback xmlns="">
      <p:transition advClick="0" advTm="10000">
        <p:wip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10000">
        <p:wipe/>
      </p:transition>
    </mc:Choice>
    <mc:Fallback xmlns="">
      <p:transition advClick="0" advTm="10000">
        <p:wip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10000">
        <p:wipe/>
      </p:transition>
    </mc:Choice>
    <mc:Fallback xmlns="">
      <p:transition advClick="0" advTm="10000">
        <p:wip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10000">
        <p:wipe/>
      </p:transition>
    </mc:Choice>
    <mc:Fallback xmlns="">
      <p:transition advClick="0" advTm="10000">
        <p:wip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10000">
        <p:wipe/>
      </p:transition>
    </mc:Choice>
    <mc:Fallback xmlns="">
      <p:transition advClick="0" advTm="10000">
        <p:wip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10000">
        <p:wipe/>
      </p:transition>
    </mc:Choice>
    <mc:Fallback xmlns="">
      <p:transition advClick="0" advTm="10000">
        <p:wip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p14:dur="250" advClick="0" advTm="10000">
        <p:wipe/>
      </p:transition>
    </mc:Choice>
    <mc:Fallback xmlns="">
      <p:transition advClick="0" advTm="10000">
        <p:wip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avi"/><Relationship Id="rId1" Type="http://schemas.microsoft.com/office/2007/relationships/media" Target="../media/media1.avi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jp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2466035">
            <a:off x="566002" y="-709694"/>
            <a:ext cx="4128686" cy="14575284"/>
            <a:chOff x="0" y="0"/>
            <a:chExt cx="1087390" cy="383875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087390" cy="3838758"/>
            </a:xfrm>
            <a:custGeom>
              <a:avLst/>
              <a:gdLst/>
              <a:ahLst/>
              <a:cxnLst/>
              <a:rect l="l" t="t" r="r" b="b"/>
              <a:pathLst>
                <a:path w="1087390" h="3838758">
                  <a:moveTo>
                    <a:pt x="0" y="0"/>
                  </a:moveTo>
                  <a:lnTo>
                    <a:pt x="1087390" y="0"/>
                  </a:lnTo>
                  <a:lnTo>
                    <a:pt x="1087390" y="3838758"/>
                  </a:lnTo>
                  <a:lnTo>
                    <a:pt x="0" y="3838758"/>
                  </a:lnTo>
                  <a:close/>
                </a:path>
              </a:pathLst>
            </a:custGeom>
            <a:solidFill>
              <a:srgbClr val="1F2A44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1087390" cy="38768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 rot="-2531802">
            <a:off x="-1140134" y="7526603"/>
            <a:ext cx="3086100" cy="4786456"/>
            <a:chOff x="0" y="0"/>
            <a:chExt cx="812800" cy="1260631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1260631"/>
            </a:xfrm>
            <a:custGeom>
              <a:avLst/>
              <a:gdLst/>
              <a:ahLst/>
              <a:cxnLst/>
              <a:rect l="l" t="t" r="r" b="b"/>
              <a:pathLst>
                <a:path w="812800" h="1260631">
                  <a:moveTo>
                    <a:pt x="0" y="0"/>
                  </a:moveTo>
                  <a:lnTo>
                    <a:pt x="812800" y="0"/>
                  </a:lnTo>
                  <a:lnTo>
                    <a:pt x="812800" y="1260631"/>
                  </a:lnTo>
                  <a:lnTo>
                    <a:pt x="0" y="1260631"/>
                  </a:lnTo>
                  <a:close/>
                </a:path>
              </a:pathLst>
            </a:custGeom>
            <a:solidFill>
              <a:srgbClr val="E0B84F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812800" cy="129873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 rot="-2700000">
            <a:off x="5437939" y="1145389"/>
            <a:ext cx="3086100" cy="1426129"/>
            <a:chOff x="0" y="0"/>
            <a:chExt cx="812800" cy="375606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375606"/>
            </a:xfrm>
            <a:custGeom>
              <a:avLst/>
              <a:gdLst/>
              <a:ahLst/>
              <a:cxnLst/>
              <a:rect l="l" t="t" r="r" b="b"/>
              <a:pathLst>
                <a:path w="812800" h="375606">
                  <a:moveTo>
                    <a:pt x="0" y="0"/>
                  </a:moveTo>
                  <a:lnTo>
                    <a:pt x="812800" y="0"/>
                  </a:lnTo>
                  <a:lnTo>
                    <a:pt x="812800" y="375606"/>
                  </a:lnTo>
                  <a:lnTo>
                    <a:pt x="0" y="375606"/>
                  </a:lnTo>
                  <a:close/>
                </a:path>
              </a:pathLst>
            </a:custGeom>
            <a:solidFill>
              <a:srgbClr val="E0B84F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812800" cy="41370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2490150" y="9172495"/>
            <a:ext cx="4769150" cy="85805"/>
            <a:chOff x="0" y="0"/>
            <a:chExt cx="1256073" cy="22599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256073" cy="22599"/>
            </a:xfrm>
            <a:custGeom>
              <a:avLst/>
              <a:gdLst/>
              <a:ahLst/>
              <a:cxnLst/>
              <a:rect l="l" t="t" r="r" b="b"/>
              <a:pathLst>
                <a:path w="1256073" h="22599">
                  <a:moveTo>
                    <a:pt x="0" y="0"/>
                  </a:moveTo>
                  <a:lnTo>
                    <a:pt x="1256073" y="0"/>
                  </a:lnTo>
                  <a:lnTo>
                    <a:pt x="1256073" y="22599"/>
                  </a:lnTo>
                  <a:lnTo>
                    <a:pt x="0" y="22599"/>
                  </a:lnTo>
                  <a:close/>
                </a:path>
              </a:pathLst>
            </a:custGeom>
            <a:solidFill>
              <a:srgbClr val="E0B84F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0" y="-38100"/>
              <a:ext cx="1256073" cy="6069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 rot="-2700000">
            <a:off x="177827" y="1512946"/>
            <a:ext cx="2293740" cy="1154805"/>
            <a:chOff x="0" y="0"/>
            <a:chExt cx="604113" cy="304146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604112" cy="304146"/>
            </a:xfrm>
            <a:custGeom>
              <a:avLst/>
              <a:gdLst/>
              <a:ahLst/>
              <a:cxnLst/>
              <a:rect l="l" t="t" r="r" b="b"/>
              <a:pathLst>
                <a:path w="604112" h="304146">
                  <a:moveTo>
                    <a:pt x="0" y="0"/>
                  </a:moveTo>
                  <a:lnTo>
                    <a:pt x="604112" y="0"/>
                  </a:lnTo>
                  <a:lnTo>
                    <a:pt x="604112" y="304146"/>
                  </a:lnTo>
                  <a:lnTo>
                    <a:pt x="0" y="304146"/>
                  </a:lnTo>
                  <a:close/>
                </a:path>
              </a:pathLst>
            </a:custGeom>
            <a:solidFill>
              <a:srgbClr val="E0B84F"/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0" y="-38100"/>
              <a:ext cx="604113" cy="3422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 rot="-2700000">
            <a:off x="-4179161" y="1025671"/>
            <a:ext cx="14190225" cy="4567844"/>
            <a:chOff x="0" y="0"/>
            <a:chExt cx="2198437" cy="707679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2198437" cy="707679"/>
            </a:xfrm>
            <a:custGeom>
              <a:avLst/>
              <a:gdLst/>
              <a:ahLst/>
              <a:cxnLst/>
              <a:rect l="l" t="t" r="r" b="b"/>
              <a:pathLst>
                <a:path w="2198437" h="707679">
                  <a:moveTo>
                    <a:pt x="0" y="0"/>
                  </a:moveTo>
                  <a:lnTo>
                    <a:pt x="2198437" y="0"/>
                  </a:lnTo>
                  <a:lnTo>
                    <a:pt x="2198437" y="707679"/>
                  </a:lnTo>
                  <a:lnTo>
                    <a:pt x="0" y="707679"/>
                  </a:lnTo>
                  <a:close/>
                </a:path>
              </a:pathLst>
            </a:custGeom>
            <a:blipFill>
              <a:blip r:embed="rId2"/>
              <a:stretch>
                <a:fillRect t="-111922" b="-21068"/>
              </a:stretch>
            </a:blipFill>
          </p:spPr>
        </p:sp>
      </p:grpSp>
      <p:sp>
        <p:nvSpPr>
          <p:cNvPr id="20" name="TextBox 20"/>
          <p:cNvSpPr txBox="1"/>
          <p:nvPr/>
        </p:nvSpPr>
        <p:spPr>
          <a:xfrm>
            <a:off x="7391400" y="6057900"/>
            <a:ext cx="8763000" cy="103874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ru-RU" sz="4500" b="1" dirty="0" smtClean="0">
                <a:solidFill>
                  <a:schemeClr val="tx2">
                    <a:lumMod val="75000"/>
                  </a:schemeClr>
                </a:solidFill>
                <a:latin typeface="Haettenschweiler" panose="020B0706040902060204" pitchFamily="34" charset="0"/>
                <a:ea typeface="Inter Bold" panose="020B0604020202020204" charset="0"/>
                <a:cs typeface="Montserrat Bold"/>
                <a:sym typeface="Montserrat Bold"/>
              </a:rPr>
              <a:t>Монитор состояния палат и операционных</a:t>
            </a:r>
            <a:endParaRPr lang="ru-RU" sz="4500" b="1" dirty="0">
              <a:solidFill>
                <a:schemeClr val="tx2">
                  <a:lumMod val="75000"/>
                </a:schemeClr>
              </a:solidFill>
              <a:latin typeface="Haettenschweiler" panose="020B0706040902060204" pitchFamily="34" charset="0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11491512" y="8267700"/>
            <a:ext cx="3596088" cy="44884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499"/>
              </a:lnSpc>
              <a:spcBef>
                <a:spcPct val="0"/>
              </a:spcBef>
            </a:pPr>
            <a:r>
              <a:rPr lang="ru-RU" sz="2499" dirty="0" smtClean="0">
                <a:solidFill>
                  <a:srgbClr val="2B2B2B"/>
                </a:solidFill>
                <a:latin typeface="Inter"/>
                <a:ea typeface="Inter"/>
                <a:cs typeface="Inter"/>
                <a:sym typeface="Inter"/>
              </a:rPr>
              <a:t>    </a:t>
            </a:r>
            <a:r>
              <a:rPr lang="ru-RU" sz="2499" dirty="0" smtClean="0">
                <a:solidFill>
                  <a:schemeClr val="tx2">
                    <a:lumMod val="75000"/>
                  </a:schemeClr>
                </a:solidFill>
                <a:latin typeface="Inter Bold" panose="020B0604020202020204" charset="0"/>
                <a:ea typeface="Inter Bold" panose="020B0604020202020204" charset="0"/>
                <a:cs typeface="Inter"/>
                <a:sym typeface="Inter"/>
              </a:rPr>
              <a:t>Руководитель</a:t>
            </a:r>
            <a:r>
              <a:rPr lang="en-US" sz="2499" dirty="0" smtClean="0">
                <a:solidFill>
                  <a:schemeClr val="tx2">
                    <a:lumMod val="75000"/>
                  </a:schemeClr>
                </a:solidFill>
                <a:latin typeface="Inter"/>
                <a:ea typeface="Inter"/>
                <a:cs typeface="Inter"/>
                <a:sym typeface="Inter"/>
              </a:rPr>
              <a:t>:</a:t>
            </a:r>
            <a:endParaRPr lang="en-US" sz="2499" dirty="0">
              <a:solidFill>
                <a:schemeClr val="tx2">
                  <a:lumMod val="75000"/>
                </a:schemeClr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3" name="TextBox 23"/>
          <p:cNvSpPr txBox="1"/>
          <p:nvPr/>
        </p:nvSpPr>
        <p:spPr>
          <a:xfrm>
            <a:off x="14249400" y="8267700"/>
            <a:ext cx="3009900" cy="4133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499"/>
              </a:lnSpc>
              <a:spcBef>
                <a:spcPct val="0"/>
              </a:spcBef>
            </a:pPr>
            <a:r>
              <a:rPr lang="ru-RU" sz="2499" b="1" dirty="0" err="1" smtClean="0">
                <a:solidFill>
                  <a:schemeClr val="tx2">
                    <a:lumMod val="75000"/>
                  </a:schemeClr>
                </a:solidFill>
                <a:latin typeface="Inter Semi-Bold"/>
                <a:ea typeface="Inter Semi-Bold"/>
                <a:cs typeface="Inter Semi-Bold"/>
                <a:sym typeface="Inter Semi-Bold"/>
              </a:rPr>
              <a:t>Басалаев</a:t>
            </a:r>
            <a:r>
              <a:rPr lang="ru-RU" sz="2499" b="1" dirty="0" smtClean="0">
                <a:solidFill>
                  <a:schemeClr val="tx2">
                    <a:lumMod val="75000"/>
                  </a:schemeClr>
                </a:solidFill>
                <a:latin typeface="Inter Semi-Bold"/>
                <a:ea typeface="Inter Semi-Bold"/>
                <a:cs typeface="Inter Semi-Bold"/>
                <a:sym typeface="Inter Semi-Bold"/>
              </a:rPr>
              <a:t> Виталий</a:t>
            </a:r>
            <a:endParaRPr lang="en-US" sz="2499" b="1" dirty="0">
              <a:solidFill>
                <a:schemeClr val="tx2">
                  <a:lumMod val="75000"/>
                </a:schemeClr>
              </a:solidFill>
              <a:latin typeface="Inter Semi-Bold"/>
              <a:ea typeface="Inter Semi-Bold"/>
              <a:cs typeface="Inter Semi-Bold"/>
              <a:sym typeface="Inter Semi-Bold"/>
            </a:endParaRPr>
          </a:p>
        </p:txBody>
      </p:sp>
      <p:pic>
        <p:nvPicPr>
          <p:cNvPr id="22" name="Рисунок 2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400" y="6541550"/>
            <a:ext cx="4286849" cy="3362795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4800" y="1562100"/>
            <a:ext cx="9144000" cy="434149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10000">
        <p:wipe/>
      </p:transition>
    </mc:Choice>
    <mc:Fallback xmlns="">
      <p:transition advClick="0" advTm="10000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4"/>
          <p:cNvGrpSpPr/>
          <p:nvPr/>
        </p:nvGrpSpPr>
        <p:grpSpPr>
          <a:xfrm>
            <a:off x="0" y="0"/>
            <a:ext cx="18288000" cy="3644745"/>
            <a:chOff x="0" y="0"/>
            <a:chExt cx="4816593" cy="959933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4816592" cy="959933"/>
            </a:xfrm>
            <a:custGeom>
              <a:avLst/>
              <a:gdLst/>
              <a:ahLst/>
              <a:cxnLst/>
              <a:rect l="l" t="t" r="r" b="b"/>
              <a:pathLst>
                <a:path w="4816592" h="959933">
                  <a:moveTo>
                    <a:pt x="0" y="0"/>
                  </a:moveTo>
                  <a:lnTo>
                    <a:pt x="4816592" y="0"/>
                  </a:lnTo>
                  <a:lnTo>
                    <a:pt x="4816592" y="959933"/>
                  </a:lnTo>
                  <a:lnTo>
                    <a:pt x="0" y="959933"/>
                  </a:lnTo>
                  <a:close/>
                </a:path>
              </a:pathLst>
            </a:custGeom>
            <a:solidFill>
              <a:srgbClr val="1F2A44"/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0" y="-38100"/>
              <a:ext cx="4816593" cy="9980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9" name="TextBox 19"/>
          <p:cNvSpPr txBox="1"/>
          <p:nvPr/>
        </p:nvSpPr>
        <p:spPr>
          <a:xfrm>
            <a:off x="5943600" y="8431609"/>
            <a:ext cx="11683818" cy="14362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11200"/>
              </a:lnSpc>
            </a:pPr>
            <a:r>
              <a:rPr lang="ru-RU" sz="5000" b="1" dirty="0" smtClean="0">
                <a:solidFill>
                  <a:srgbClr val="2B2B2B"/>
                </a:solidFill>
                <a:latin typeface="Inter Bold" panose="020B0604020202020204" charset="0"/>
                <a:ea typeface="Inter Bold" panose="020B0604020202020204" charset="0"/>
                <a:cs typeface="Montserrat Bold"/>
                <a:sym typeface="Montserrat Bold"/>
              </a:rPr>
              <a:t>Начало операции  </a:t>
            </a:r>
            <a:endParaRPr lang="en-US" sz="5000" b="1" dirty="0">
              <a:solidFill>
                <a:srgbClr val="2B2B2B"/>
              </a:solidFill>
              <a:latin typeface="Inter Bold" panose="020B0604020202020204" charset="0"/>
              <a:ea typeface="Inter Bold" panose="020B0604020202020204" charset="0"/>
              <a:cs typeface="Montserrat Bold"/>
              <a:sym typeface="Montserrat Bold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5970880" y="7144296"/>
            <a:ext cx="657006" cy="5144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b="1" dirty="0">
                <a:solidFill>
                  <a:srgbClr val="F7F8FA"/>
                </a:solidFill>
                <a:latin typeface="Inter Bold"/>
                <a:ea typeface="Inter Bold"/>
                <a:cs typeface="Inter Bold"/>
                <a:sym typeface="Inter Bold"/>
              </a:rPr>
              <a:t>01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1907538" y="7144296"/>
            <a:ext cx="657006" cy="5144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b="1" dirty="0" smtClean="0">
                <a:solidFill>
                  <a:srgbClr val="F7F8FA"/>
                </a:solidFill>
                <a:latin typeface="Inter Bold"/>
                <a:ea typeface="Inter Bold"/>
                <a:cs typeface="Inter Bold"/>
                <a:sym typeface="Inter Bold"/>
              </a:rPr>
              <a:t>0</a:t>
            </a:r>
            <a:endParaRPr lang="en-US" sz="3000" b="1" dirty="0">
              <a:solidFill>
                <a:srgbClr val="F7F8FA"/>
              </a:solidFill>
              <a:latin typeface="Inter Bold"/>
              <a:ea typeface="Inter Bold"/>
              <a:cs typeface="Inter Bold"/>
              <a:sym typeface="Inter Bold"/>
            </a:endParaRPr>
          </a:p>
        </p:txBody>
      </p:sp>
      <p:sp>
        <p:nvSpPr>
          <p:cNvPr id="22" name="TextBox 22"/>
          <p:cNvSpPr txBox="1"/>
          <p:nvPr/>
        </p:nvSpPr>
        <p:spPr>
          <a:xfrm>
            <a:off x="5970880" y="8511396"/>
            <a:ext cx="657006" cy="5144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b="1" dirty="0">
                <a:solidFill>
                  <a:srgbClr val="F7F8FA"/>
                </a:solidFill>
                <a:latin typeface="Inter Bold"/>
                <a:ea typeface="Inter Bold"/>
                <a:cs typeface="Inter Bold"/>
                <a:sym typeface="Inter Bold"/>
              </a:rPr>
              <a:t>02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1907538" y="8511396"/>
            <a:ext cx="657006" cy="5144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b="1" dirty="0">
                <a:solidFill>
                  <a:srgbClr val="F7F8FA"/>
                </a:solidFill>
                <a:latin typeface="Inter Bold"/>
                <a:ea typeface="Inter Bold"/>
                <a:cs typeface="Inter Bold"/>
                <a:sym typeface="Inter Bold"/>
              </a:rPr>
              <a:t>04</a:t>
            </a:r>
          </a:p>
        </p:txBody>
      </p:sp>
      <p:grpSp>
        <p:nvGrpSpPr>
          <p:cNvPr id="29" name="Group 29"/>
          <p:cNvGrpSpPr/>
          <p:nvPr/>
        </p:nvGrpSpPr>
        <p:grpSpPr>
          <a:xfrm rot="-10800000">
            <a:off x="-115668" y="8336059"/>
            <a:ext cx="1600080" cy="2048103"/>
            <a:chOff x="0" y="0"/>
            <a:chExt cx="635000" cy="812800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635000" cy="812800"/>
            </a:xfrm>
            <a:custGeom>
              <a:avLst/>
              <a:gdLst/>
              <a:ahLst/>
              <a:cxnLst/>
              <a:rect l="l" t="t" r="r" b="b"/>
              <a:pathLst>
                <a:path w="635000" h="812800">
                  <a:moveTo>
                    <a:pt x="635000" y="0"/>
                  </a:moveTo>
                  <a:lnTo>
                    <a:pt x="635000" y="698500"/>
                  </a:lnTo>
                  <a:lnTo>
                    <a:pt x="317500" y="812800"/>
                  </a:lnTo>
                  <a:lnTo>
                    <a:pt x="0" y="698500"/>
                  </a:lnTo>
                  <a:lnTo>
                    <a:pt x="0" y="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E0B84F"/>
            </a:solidFill>
          </p:spPr>
        </p:sp>
        <p:sp>
          <p:nvSpPr>
            <p:cNvPr id="31" name="TextBox 31"/>
            <p:cNvSpPr txBox="1"/>
            <p:nvPr/>
          </p:nvSpPr>
          <p:spPr>
            <a:xfrm>
              <a:off x="0" y="-38100"/>
              <a:ext cx="635000" cy="7366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4413" y="647700"/>
            <a:ext cx="10058400" cy="7543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8420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10000">
        <p:wipe/>
      </p:transition>
    </mc:Choice>
    <mc:Fallback xmlns="">
      <p:transition advClick="0" advTm="10000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4"/>
          <p:cNvGrpSpPr/>
          <p:nvPr/>
        </p:nvGrpSpPr>
        <p:grpSpPr>
          <a:xfrm>
            <a:off x="0" y="0"/>
            <a:ext cx="18288000" cy="3644745"/>
            <a:chOff x="0" y="0"/>
            <a:chExt cx="4816593" cy="959933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4816592" cy="959933"/>
            </a:xfrm>
            <a:custGeom>
              <a:avLst/>
              <a:gdLst/>
              <a:ahLst/>
              <a:cxnLst/>
              <a:rect l="l" t="t" r="r" b="b"/>
              <a:pathLst>
                <a:path w="4816592" h="959933">
                  <a:moveTo>
                    <a:pt x="0" y="0"/>
                  </a:moveTo>
                  <a:lnTo>
                    <a:pt x="4816592" y="0"/>
                  </a:lnTo>
                  <a:lnTo>
                    <a:pt x="4816592" y="959933"/>
                  </a:lnTo>
                  <a:lnTo>
                    <a:pt x="0" y="959933"/>
                  </a:lnTo>
                  <a:close/>
                </a:path>
              </a:pathLst>
            </a:custGeom>
            <a:solidFill>
              <a:srgbClr val="1F2A44"/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0" y="-38100"/>
              <a:ext cx="4816593" cy="9980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5970880" y="7144296"/>
            <a:ext cx="657006" cy="5144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b="1" dirty="0">
                <a:solidFill>
                  <a:srgbClr val="F7F8FA"/>
                </a:solidFill>
                <a:latin typeface="Inter Bold"/>
                <a:ea typeface="Inter Bold"/>
                <a:cs typeface="Inter Bold"/>
                <a:sym typeface="Inter Bold"/>
              </a:rPr>
              <a:t>01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1907538" y="7144296"/>
            <a:ext cx="657006" cy="5144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b="1" dirty="0" smtClean="0">
                <a:solidFill>
                  <a:srgbClr val="F7F8FA"/>
                </a:solidFill>
                <a:latin typeface="Inter Bold"/>
                <a:ea typeface="Inter Bold"/>
                <a:cs typeface="Inter Bold"/>
                <a:sym typeface="Inter Bold"/>
              </a:rPr>
              <a:t>0</a:t>
            </a:r>
            <a:endParaRPr lang="en-US" sz="3000" b="1" dirty="0">
              <a:solidFill>
                <a:srgbClr val="F7F8FA"/>
              </a:solidFill>
              <a:latin typeface="Inter Bold"/>
              <a:ea typeface="Inter Bold"/>
              <a:cs typeface="Inter Bold"/>
              <a:sym typeface="Inter Bold"/>
            </a:endParaRPr>
          </a:p>
        </p:txBody>
      </p:sp>
      <p:sp>
        <p:nvSpPr>
          <p:cNvPr id="22" name="TextBox 22"/>
          <p:cNvSpPr txBox="1"/>
          <p:nvPr/>
        </p:nvSpPr>
        <p:spPr>
          <a:xfrm>
            <a:off x="5970880" y="8511396"/>
            <a:ext cx="657006" cy="5144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b="1" dirty="0">
                <a:solidFill>
                  <a:srgbClr val="F7F8FA"/>
                </a:solidFill>
                <a:latin typeface="Inter Bold"/>
                <a:ea typeface="Inter Bold"/>
                <a:cs typeface="Inter Bold"/>
                <a:sym typeface="Inter Bold"/>
              </a:rPr>
              <a:t>02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1907538" y="8511396"/>
            <a:ext cx="657006" cy="5144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b="1" dirty="0">
                <a:solidFill>
                  <a:srgbClr val="F7F8FA"/>
                </a:solidFill>
                <a:latin typeface="Inter Bold"/>
                <a:ea typeface="Inter Bold"/>
                <a:cs typeface="Inter Bold"/>
                <a:sym typeface="Inter Bold"/>
              </a:rPr>
              <a:t>04</a:t>
            </a:r>
          </a:p>
        </p:txBody>
      </p:sp>
      <p:grpSp>
        <p:nvGrpSpPr>
          <p:cNvPr id="29" name="Group 29"/>
          <p:cNvGrpSpPr/>
          <p:nvPr/>
        </p:nvGrpSpPr>
        <p:grpSpPr>
          <a:xfrm rot="-10800000">
            <a:off x="-115668" y="8336059"/>
            <a:ext cx="1600080" cy="2048103"/>
            <a:chOff x="0" y="0"/>
            <a:chExt cx="635000" cy="812800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635000" cy="812800"/>
            </a:xfrm>
            <a:custGeom>
              <a:avLst/>
              <a:gdLst/>
              <a:ahLst/>
              <a:cxnLst/>
              <a:rect l="l" t="t" r="r" b="b"/>
              <a:pathLst>
                <a:path w="635000" h="812800">
                  <a:moveTo>
                    <a:pt x="635000" y="0"/>
                  </a:moveTo>
                  <a:lnTo>
                    <a:pt x="635000" y="698500"/>
                  </a:lnTo>
                  <a:lnTo>
                    <a:pt x="317500" y="812800"/>
                  </a:lnTo>
                  <a:lnTo>
                    <a:pt x="0" y="698500"/>
                  </a:lnTo>
                  <a:lnTo>
                    <a:pt x="0" y="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E0B84F"/>
            </a:solidFill>
          </p:spPr>
        </p:sp>
        <p:sp>
          <p:nvSpPr>
            <p:cNvPr id="31" name="TextBox 31"/>
            <p:cNvSpPr txBox="1"/>
            <p:nvPr/>
          </p:nvSpPr>
          <p:spPr>
            <a:xfrm>
              <a:off x="0" y="-38100"/>
              <a:ext cx="635000" cy="7366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pic>
        <p:nvPicPr>
          <p:cNvPr id="3" name="человечки-30-сек-версия-2.avi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484412" y="602461"/>
            <a:ext cx="15431988" cy="8680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19881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Click="0" advTm="10000">
        <p:wipe/>
      </p:transition>
    </mc:Choice>
    <mc:Fallback>
      <p:transition advClick="0" advTm="10000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9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4"/>
          <p:cNvGrpSpPr/>
          <p:nvPr/>
        </p:nvGrpSpPr>
        <p:grpSpPr>
          <a:xfrm>
            <a:off x="0" y="40712"/>
            <a:ext cx="18288000" cy="3644745"/>
            <a:chOff x="0" y="0"/>
            <a:chExt cx="4816593" cy="959933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4816592" cy="959933"/>
            </a:xfrm>
            <a:custGeom>
              <a:avLst/>
              <a:gdLst/>
              <a:ahLst/>
              <a:cxnLst/>
              <a:rect l="l" t="t" r="r" b="b"/>
              <a:pathLst>
                <a:path w="4816592" h="959933">
                  <a:moveTo>
                    <a:pt x="0" y="0"/>
                  </a:moveTo>
                  <a:lnTo>
                    <a:pt x="4816592" y="0"/>
                  </a:lnTo>
                  <a:lnTo>
                    <a:pt x="4816592" y="959933"/>
                  </a:lnTo>
                  <a:lnTo>
                    <a:pt x="0" y="959933"/>
                  </a:lnTo>
                  <a:close/>
                </a:path>
              </a:pathLst>
            </a:custGeom>
            <a:solidFill>
              <a:srgbClr val="1F2A44"/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0" y="-38100"/>
              <a:ext cx="4816593" cy="9980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5970880" y="7144296"/>
            <a:ext cx="657006" cy="5144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b="1" dirty="0">
                <a:solidFill>
                  <a:srgbClr val="F7F8FA"/>
                </a:solidFill>
                <a:latin typeface="Inter Bold"/>
                <a:ea typeface="Inter Bold"/>
                <a:cs typeface="Inter Bold"/>
                <a:sym typeface="Inter Bold"/>
              </a:rPr>
              <a:t>01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1907538" y="7144296"/>
            <a:ext cx="657006" cy="5144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b="1" dirty="0" smtClean="0">
                <a:solidFill>
                  <a:srgbClr val="F7F8FA"/>
                </a:solidFill>
                <a:latin typeface="Inter Bold"/>
                <a:ea typeface="Inter Bold"/>
                <a:cs typeface="Inter Bold"/>
                <a:sym typeface="Inter Bold"/>
              </a:rPr>
              <a:t>0</a:t>
            </a:r>
            <a:endParaRPr lang="en-US" sz="3000" b="1" dirty="0">
              <a:solidFill>
                <a:srgbClr val="F7F8FA"/>
              </a:solidFill>
              <a:latin typeface="Inter Bold"/>
              <a:ea typeface="Inter Bold"/>
              <a:cs typeface="Inter Bold"/>
              <a:sym typeface="Inter Bold"/>
            </a:endParaRPr>
          </a:p>
        </p:txBody>
      </p:sp>
      <p:sp>
        <p:nvSpPr>
          <p:cNvPr id="22" name="TextBox 22"/>
          <p:cNvSpPr txBox="1"/>
          <p:nvPr/>
        </p:nvSpPr>
        <p:spPr>
          <a:xfrm>
            <a:off x="5970880" y="8511396"/>
            <a:ext cx="657006" cy="5144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b="1" dirty="0">
                <a:solidFill>
                  <a:srgbClr val="F7F8FA"/>
                </a:solidFill>
                <a:latin typeface="Inter Bold"/>
                <a:ea typeface="Inter Bold"/>
                <a:cs typeface="Inter Bold"/>
                <a:sym typeface="Inter Bold"/>
              </a:rPr>
              <a:t>02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1907538" y="8511396"/>
            <a:ext cx="657006" cy="5144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b="1" dirty="0">
                <a:solidFill>
                  <a:srgbClr val="F7F8FA"/>
                </a:solidFill>
                <a:latin typeface="Inter Bold"/>
                <a:ea typeface="Inter Bold"/>
                <a:cs typeface="Inter Bold"/>
                <a:sym typeface="Inter Bold"/>
              </a:rPr>
              <a:t>04</a:t>
            </a:r>
          </a:p>
        </p:txBody>
      </p:sp>
      <p:grpSp>
        <p:nvGrpSpPr>
          <p:cNvPr id="29" name="Group 29"/>
          <p:cNvGrpSpPr/>
          <p:nvPr/>
        </p:nvGrpSpPr>
        <p:grpSpPr>
          <a:xfrm rot="-10800000">
            <a:off x="16655259" y="8238897"/>
            <a:ext cx="1600080" cy="2048103"/>
            <a:chOff x="0" y="0"/>
            <a:chExt cx="635000" cy="812800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635000" cy="812800"/>
            </a:xfrm>
            <a:custGeom>
              <a:avLst/>
              <a:gdLst/>
              <a:ahLst/>
              <a:cxnLst/>
              <a:rect l="l" t="t" r="r" b="b"/>
              <a:pathLst>
                <a:path w="635000" h="812800">
                  <a:moveTo>
                    <a:pt x="635000" y="0"/>
                  </a:moveTo>
                  <a:lnTo>
                    <a:pt x="635000" y="698500"/>
                  </a:lnTo>
                  <a:lnTo>
                    <a:pt x="317500" y="812800"/>
                  </a:lnTo>
                  <a:lnTo>
                    <a:pt x="0" y="698500"/>
                  </a:lnTo>
                  <a:lnTo>
                    <a:pt x="0" y="0"/>
                  </a:lnTo>
                  <a:lnTo>
                    <a:pt x="635000" y="0"/>
                  </a:lnTo>
                  <a:close/>
                </a:path>
              </a:pathLst>
            </a:custGeom>
            <a:solidFill>
              <a:srgbClr val="E0B84F"/>
            </a:solidFill>
          </p:spPr>
        </p:sp>
        <p:sp>
          <p:nvSpPr>
            <p:cNvPr id="31" name="TextBox 31"/>
            <p:cNvSpPr txBox="1"/>
            <p:nvPr/>
          </p:nvSpPr>
          <p:spPr>
            <a:xfrm>
              <a:off x="0" y="-38100"/>
              <a:ext cx="635000" cy="7366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43" b="17893"/>
          <a:stretch/>
        </p:blipFill>
        <p:spPr>
          <a:xfrm>
            <a:off x="3810000" y="4335024"/>
            <a:ext cx="13220700" cy="583767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5800" y="1220102"/>
            <a:ext cx="2894400" cy="217079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399" y="1229443"/>
            <a:ext cx="2894400" cy="2161457"/>
          </a:xfrm>
          <a:prstGeom prst="rect">
            <a:avLst/>
          </a:prstGeom>
        </p:spPr>
      </p:pic>
      <p:cxnSp>
        <p:nvCxnSpPr>
          <p:cNvPr id="8" name="Прямая со стрелкой 7"/>
          <p:cNvCxnSpPr/>
          <p:nvPr/>
        </p:nvCxnSpPr>
        <p:spPr>
          <a:xfrm>
            <a:off x="3804557" y="3380014"/>
            <a:ext cx="1453243" cy="1634721"/>
          </a:xfrm>
          <a:prstGeom prst="straightConnector1">
            <a:avLst/>
          </a:prstGeom>
          <a:ln w="25400" cmpd="sng">
            <a:solidFill>
              <a:srgbClr val="FF0000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/>
          <p:nvPr/>
        </p:nvCxnSpPr>
        <p:spPr>
          <a:xfrm flipH="1">
            <a:off x="9828600" y="3311430"/>
            <a:ext cx="1371600" cy="4694913"/>
          </a:xfrm>
          <a:prstGeom prst="straightConnector1">
            <a:avLst/>
          </a:prstGeom>
          <a:ln w="25400" cmpd="sng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10"/>
          <p:cNvSpPr txBox="1"/>
          <p:nvPr/>
        </p:nvSpPr>
        <p:spPr>
          <a:xfrm>
            <a:off x="14554200" y="342900"/>
            <a:ext cx="3429000" cy="2462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ru-RU" sz="1600" b="1" dirty="0" smtClean="0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Montserrat Bold"/>
                <a:sym typeface="Montserrat Bold"/>
              </a:rPr>
              <a:t>Покинул палату пробуждения</a:t>
            </a:r>
          </a:p>
        </p:txBody>
      </p:sp>
      <p:sp>
        <p:nvSpPr>
          <p:cNvPr id="61" name="TextBox 10"/>
          <p:cNvSpPr txBox="1"/>
          <p:nvPr/>
        </p:nvSpPr>
        <p:spPr>
          <a:xfrm>
            <a:off x="76200" y="4686300"/>
            <a:ext cx="3733799" cy="14362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11200"/>
              </a:lnSpc>
            </a:pPr>
            <a:r>
              <a:rPr lang="ru-RU" sz="8000" b="1" dirty="0" smtClean="0">
                <a:solidFill>
                  <a:srgbClr val="2B2B2B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 </a:t>
            </a:r>
            <a:endParaRPr lang="en-US" sz="1600" b="1" dirty="0">
              <a:solidFill>
                <a:schemeClr val="bg1"/>
              </a:solidFill>
              <a:latin typeface="Inter" panose="020B0604020202020204" charset="0"/>
              <a:ea typeface="Inter" panose="020B0604020202020204" charset="0"/>
              <a:cs typeface="Montserrat Bold"/>
              <a:sym typeface="Montserrat Bold"/>
            </a:endParaRPr>
          </a:p>
        </p:txBody>
      </p:sp>
      <p:pic>
        <p:nvPicPr>
          <p:cNvPr id="32" name="Рисунок 3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220100"/>
            <a:ext cx="2894400" cy="2170800"/>
          </a:xfrm>
          <a:prstGeom prst="rect">
            <a:avLst/>
          </a:prstGeom>
        </p:spPr>
      </p:pic>
      <p:cxnSp>
        <p:nvCxnSpPr>
          <p:cNvPr id="13" name="Прямая со стрелкой 12"/>
          <p:cNvCxnSpPr/>
          <p:nvPr/>
        </p:nvCxnSpPr>
        <p:spPr>
          <a:xfrm>
            <a:off x="6019200" y="3390900"/>
            <a:ext cx="1447200" cy="4321266"/>
          </a:xfrm>
          <a:prstGeom prst="straightConnector1">
            <a:avLst/>
          </a:prstGeom>
          <a:ln w="25400" cmpd="sng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Рисунок 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16100" y="644278"/>
            <a:ext cx="3390900" cy="2975222"/>
          </a:xfrm>
          <a:prstGeom prst="rect">
            <a:avLst/>
          </a:prstGeom>
        </p:spPr>
      </p:pic>
      <p:sp>
        <p:nvSpPr>
          <p:cNvPr id="26" name="TextBox 10"/>
          <p:cNvSpPr txBox="1"/>
          <p:nvPr/>
        </p:nvSpPr>
        <p:spPr>
          <a:xfrm>
            <a:off x="5029200" y="858679"/>
            <a:ext cx="3429000" cy="2462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ru-RU" sz="1600" b="1" dirty="0" smtClean="0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Montserrat Bold"/>
                <a:sym typeface="Montserrat Bold"/>
              </a:rPr>
              <a:t>Начало операции</a:t>
            </a:r>
          </a:p>
        </p:txBody>
      </p:sp>
      <p:sp>
        <p:nvSpPr>
          <p:cNvPr id="27" name="TextBox 10"/>
          <p:cNvSpPr txBox="1"/>
          <p:nvPr/>
        </p:nvSpPr>
        <p:spPr>
          <a:xfrm>
            <a:off x="1219200" y="858679"/>
            <a:ext cx="3429000" cy="2462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ru-RU" sz="1600" b="1" dirty="0" smtClean="0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Montserrat Bold"/>
                <a:sym typeface="Montserrat Bold"/>
              </a:rPr>
              <a:t>Операционная готова</a:t>
            </a:r>
          </a:p>
        </p:txBody>
      </p:sp>
      <p:sp>
        <p:nvSpPr>
          <p:cNvPr id="33" name="TextBox 10"/>
          <p:cNvSpPr txBox="1"/>
          <p:nvPr/>
        </p:nvSpPr>
        <p:spPr>
          <a:xfrm>
            <a:off x="8534400" y="858679"/>
            <a:ext cx="3429000" cy="2462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ru-RU" sz="1600" b="1" dirty="0" smtClean="0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  <a:cs typeface="Montserrat Bold"/>
                <a:sym typeface="Montserrat Bold"/>
              </a:rPr>
              <a:t>Операция завершена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29099"/>
            <a:ext cx="3809999" cy="199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Блок-схема: узел 16"/>
          <p:cNvSpPr/>
          <p:nvPr/>
        </p:nvSpPr>
        <p:spPr>
          <a:xfrm>
            <a:off x="5257800" y="4956653"/>
            <a:ext cx="194934" cy="186847"/>
          </a:xfrm>
          <a:prstGeom prst="flowChartConnector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TextBox 10"/>
          <p:cNvSpPr txBox="1"/>
          <p:nvPr/>
        </p:nvSpPr>
        <p:spPr>
          <a:xfrm>
            <a:off x="4033157" y="114300"/>
            <a:ext cx="8235043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ru-RU" sz="2500" b="1" dirty="0" smtClean="0">
                <a:solidFill>
                  <a:schemeClr val="bg1"/>
                </a:solidFill>
                <a:latin typeface="Arial" panose="020B0604020202020204" pitchFamily="34" charset="0"/>
                <a:ea typeface="Inter Bold" panose="020B0604020202020204" charset="0"/>
                <a:cs typeface="Arial" panose="020B0604020202020204" pitchFamily="34" charset="0"/>
                <a:sym typeface="Montserrat Bold"/>
              </a:rPr>
              <a:t>Схема получения данных</a:t>
            </a:r>
          </a:p>
        </p:txBody>
      </p:sp>
      <p:cxnSp>
        <p:nvCxnSpPr>
          <p:cNvPr id="34" name="Прямая со стрелкой 33"/>
          <p:cNvCxnSpPr>
            <a:endCxn id="2" idx="1"/>
          </p:cNvCxnSpPr>
          <p:nvPr/>
        </p:nvCxnSpPr>
        <p:spPr>
          <a:xfrm flipV="1">
            <a:off x="11171786" y="2131889"/>
            <a:ext cx="3344314" cy="20183"/>
          </a:xfrm>
          <a:prstGeom prst="straightConnector1">
            <a:avLst/>
          </a:prstGeom>
          <a:ln w="25400" cmpd="sng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39504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10000">
        <p:wipe/>
      </p:transition>
    </mc:Choice>
    <mc:Fallback xmlns="">
      <p:transition advClick="0" advTm="10000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3017</TotalTime>
  <Words>38</Words>
  <Application>Microsoft Office PowerPoint</Application>
  <PresentationFormat>Произвольный</PresentationFormat>
  <Paragraphs>23</Paragraphs>
  <Slides>4</Slides>
  <Notes>1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12" baseType="lpstr">
      <vt:lpstr>Arial</vt:lpstr>
      <vt:lpstr>Calibri</vt:lpstr>
      <vt:lpstr>Inter Bold</vt:lpstr>
      <vt:lpstr>Montserrat Bold</vt:lpstr>
      <vt:lpstr>Haettenschweiler</vt:lpstr>
      <vt:lpstr>Inter Semi-Bold</vt:lpstr>
      <vt:lpstr>Inter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cp:lastModifiedBy>Prog Irbis</cp:lastModifiedBy>
  <cp:revision>184</cp:revision>
  <dcterms:created xsi:type="dcterms:W3CDTF">2006-08-16T00:00:00Z</dcterms:created>
  <dcterms:modified xsi:type="dcterms:W3CDTF">2026-08-31T07:25:35Z</dcterms:modified>
  <dc:identifier>DAHJvWrbY9Y</dc:identifier>
</cp:coreProperties>
</file>