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5143500" type="screen16x9"/>
  <p:notesSz cx="6858000" cy="9144000"/>
  <p:embeddedFontLst>
    <p:embeddedFont>
      <p:font typeface="Arial Black" panose="020B0A04020102020204" pitchFamily="34" charset="0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Onest" panose="020B0604020202020204" charset="0"/>
      <p:regular r:id="rId39"/>
      <p:bold r:id="rId40"/>
    </p:embeddedFont>
    <p:embeddedFont>
      <p:font typeface="Roboto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58D7BE0-FF57-4C21-B5DA-EF4704B3B503}">
  <a:tblStyle styleId="{158D7BE0-FF57-4C21-B5DA-EF4704B3B5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02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77d4b3a2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377d4b3a2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77d4b3a26d_2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377d4b3a26d_2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77d4b3a26d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g377d4b3a26d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77d4b3a26d_0_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377d4b3a26d_0_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77d4b3a26d_2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377d4b3a26d_2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77d4b3a26d_2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377d4b3a26d_2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77d4b3a26d_0_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377d4b3a26d_0_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77d4b3a26d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g377d4b3a26d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77d4b3a26d_0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g377d4b3a26d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77d4b3a26d_0_5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g377d4b3a26d_0_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77d4b3a26d_0_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377d4b3a26d_0_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77d4b3a26d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377d4b3a26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77d4b3a26d_0_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g377d4b3a26d_0_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77d4b3a26d_2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g377d4b3a26d_2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77d4b3a26d_2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g377d4b3a26d_2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77d4b3a26d_0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g377d4b3a26d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77d4b3a26d_0_6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g377d4b3a26d_0_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77d4b3a26d_0_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g377d4b3a26d_0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77d4b3a26d_0_9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g377d4b3a26d_0_9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77d4b3a26d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g377d4b3a26d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77d4b3a26d_0_9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g377d4b3a26d_0_9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77d4b3a26d_2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g377d4b3a26d_2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77d4b3a26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377d4b3a26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77d4b3a26d_2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377d4b3a26d_2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77d4b3a26d_2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377d4b3a26d_2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77d4b3a26d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377d4b3a26d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77d4b3a26d_0_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377d4b3a26d_0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77d4b3a26d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377d4b3a26d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77d4b3a26d_2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377d4b3a26d_2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Обложка 1">
  <p:cSld name="1_Обложка 1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431801" y="182880"/>
            <a:ext cx="3929184" cy="2156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431801" y="2771343"/>
            <a:ext cx="3929184" cy="128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061" y="3882901"/>
            <a:ext cx="2547258" cy="88974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>
            <a:spLocks noGrp="1"/>
          </p:cNvSpPr>
          <p:nvPr>
            <p:ph type="pic" idx="2"/>
          </p:nvPr>
        </p:nvSpPr>
        <p:spPr>
          <a:xfrm>
            <a:off x="4279105" y="-475"/>
            <a:ext cx="4864893" cy="5143976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4"/>
          <p:cNvSpPr/>
          <p:nvPr/>
        </p:nvSpPr>
        <p:spPr>
          <a:xfrm>
            <a:off x="4163377" y="-1907"/>
            <a:ext cx="1987388" cy="5147787"/>
          </a:xfrm>
          <a:custGeom>
            <a:avLst/>
            <a:gdLst/>
            <a:ahLst/>
            <a:cxnLst/>
            <a:rect l="l" t="t" r="r" b="b"/>
            <a:pathLst>
              <a:path w="1987388" h="5147787" extrusionOk="0">
                <a:moveTo>
                  <a:pt x="1867853" y="0"/>
                </a:moveTo>
                <a:lnTo>
                  <a:pt x="1987388" y="6194"/>
                </a:lnTo>
                <a:lnTo>
                  <a:pt x="113822" y="5147787"/>
                </a:lnTo>
                <a:lnTo>
                  <a:pt x="0" y="5147787"/>
                </a:lnTo>
                <a:lnTo>
                  <a:pt x="186785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" name="Google Shape;60;p14"/>
          <p:cNvCxnSpPr/>
          <p:nvPr/>
        </p:nvCxnSpPr>
        <p:spPr>
          <a:xfrm>
            <a:off x="3" y="2489200"/>
            <a:ext cx="4804226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oval" w="lg" len="lg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в две строки + текст + изображение 2">
  <p:cSld name="Заголовок в две строки + текст + изображение 2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/>
          <p:nvPr/>
        </p:nvSpPr>
        <p:spPr>
          <a:xfrm>
            <a:off x="0" y="0"/>
            <a:ext cx="9143999" cy="9463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5"/>
          <p:cNvSpPr txBox="1">
            <a:spLocks noGrp="1"/>
          </p:cNvSpPr>
          <p:nvPr>
            <p:ph type="ctrTitle"/>
          </p:nvPr>
        </p:nvSpPr>
        <p:spPr>
          <a:xfrm>
            <a:off x="431800" y="0"/>
            <a:ext cx="6179457" cy="94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1"/>
          </p:nvPr>
        </p:nvSpPr>
        <p:spPr>
          <a:xfrm>
            <a:off x="431799" y="1300726"/>
            <a:ext cx="4140199" cy="34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6" name="Google Shape;66;p15"/>
          <p:cNvSpPr>
            <a:spLocks noGrp="1"/>
          </p:cNvSpPr>
          <p:nvPr>
            <p:ph type="pic" idx="2"/>
          </p:nvPr>
        </p:nvSpPr>
        <p:spPr>
          <a:xfrm>
            <a:off x="5006339" y="1300726"/>
            <a:ext cx="3703322" cy="3431612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5"/>
          <p:cNvSpPr/>
          <p:nvPr/>
        </p:nvSpPr>
        <p:spPr>
          <a:xfrm>
            <a:off x="7104185" y="0"/>
            <a:ext cx="2039815" cy="946372"/>
          </a:xfrm>
          <a:custGeom>
            <a:avLst/>
            <a:gdLst/>
            <a:ahLst/>
            <a:cxnLst/>
            <a:rect l="l" t="t" r="r" b="b"/>
            <a:pathLst>
              <a:path w="2039815" h="946372" extrusionOk="0">
                <a:moveTo>
                  <a:pt x="361950" y="4763"/>
                </a:moveTo>
                <a:lnTo>
                  <a:pt x="2039815" y="0"/>
                </a:lnTo>
                <a:lnTo>
                  <a:pt x="2039815" y="946372"/>
                </a:lnTo>
                <a:lnTo>
                  <a:pt x="0" y="946372"/>
                </a:lnTo>
                <a:lnTo>
                  <a:pt x="361950" y="476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9566" y="162601"/>
            <a:ext cx="1778358" cy="621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бивка 2">
  <p:cSld name="Перебивка 2">
    <p:bg>
      <p:bgPr>
        <a:solidFill>
          <a:schemeClr val="accen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 txBox="1">
            <a:spLocks noGrp="1"/>
          </p:cNvSpPr>
          <p:nvPr>
            <p:ph type="ctrTitle"/>
          </p:nvPr>
        </p:nvSpPr>
        <p:spPr>
          <a:xfrm>
            <a:off x="1403647" y="1074420"/>
            <a:ext cx="6336706" cy="2721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2" name="Google Shape;7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2644" y="4381390"/>
            <a:ext cx="1378711" cy="481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+ текст">
  <p:cSld name="Заголовок + текст"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681445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7"/>
          <p:cNvSpPr/>
          <p:nvPr/>
        </p:nvSpPr>
        <p:spPr>
          <a:xfrm>
            <a:off x="4571999" y="-1"/>
            <a:ext cx="4572001" cy="514350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7"/>
          <p:cNvSpPr txBox="1">
            <a:spLocks noGrp="1"/>
          </p:cNvSpPr>
          <p:nvPr>
            <p:ph type="ctrTitle"/>
          </p:nvPr>
        </p:nvSpPr>
        <p:spPr>
          <a:xfrm>
            <a:off x="431801" y="411162"/>
            <a:ext cx="4140200" cy="432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7" name="Google Shape;7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83" y="4380566"/>
            <a:ext cx="1381070" cy="4824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7"/>
          <p:cNvSpPr txBox="1">
            <a:spLocks noGrp="1"/>
          </p:cNvSpPr>
          <p:nvPr>
            <p:ph type="subTitle" idx="1"/>
          </p:nvPr>
        </p:nvSpPr>
        <p:spPr>
          <a:xfrm>
            <a:off x="4827776" y="411163"/>
            <a:ext cx="3884425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в две строки + текст + изображение 2">
  <p:cSld name="1_Заголовок в две строки + текст + изображение 2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8"/>
          <p:cNvSpPr/>
          <p:nvPr/>
        </p:nvSpPr>
        <p:spPr>
          <a:xfrm>
            <a:off x="0" y="0"/>
            <a:ext cx="9143999" cy="9463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8"/>
          <p:cNvSpPr txBox="1">
            <a:spLocks noGrp="1"/>
          </p:cNvSpPr>
          <p:nvPr>
            <p:ph type="ctrTitle"/>
          </p:nvPr>
        </p:nvSpPr>
        <p:spPr>
          <a:xfrm>
            <a:off x="431800" y="0"/>
            <a:ext cx="6179457" cy="94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/>
          <p:nvPr/>
        </p:nvSpPr>
        <p:spPr>
          <a:xfrm>
            <a:off x="7104185" y="0"/>
            <a:ext cx="2039815" cy="946372"/>
          </a:xfrm>
          <a:custGeom>
            <a:avLst/>
            <a:gdLst/>
            <a:ahLst/>
            <a:cxnLst/>
            <a:rect l="l" t="t" r="r" b="b"/>
            <a:pathLst>
              <a:path w="2039815" h="946372" extrusionOk="0">
                <a:moveTo>
                  <a:pt x="361950" y="4763"/>
                </a:moveTo>
                <a:lnTo>
                  <a:pt x="2039815" y="0"/>
                </a:lnTo>
                <a:lnTo>
                  <a:pt x="2039815" y="946372"/>
                </a:lnTo>
                <a:lnTo>
                  <a:pt x="0" y="946372"/>
                </a:lnTo>
                <a:lnTo>
                  <a:pt x="361950" y="476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9566" y="162601"/>
            <a:ext cx="1778358" cy="62117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 descr="https://img.freepik.com/free-vector/copy-space-wavy-white-background-layers_23-2148845469.jpg?w=1380&amp;t=st=1688460880~exp=1688461480~hmac=1d0d5f712e1c225d46b695ea06bfcf51c9ca750365a811079ea0cb463b051f2c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в три строки + текст">
  <p:cSld name="Заголовок в три строки + текст"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431799" y="1406768"/>
            <a:ext cx="8328537" cy="3235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9" name="Google Shape;89;p19"/>
          <p:cNvSpPr/>
          <p:nvPr/>
        </p:nvSpPr>
        <p:spPr>
          <a:xfrm>
            <a:off x="0" y="0"/>
            <a:ext cx="9143999" cy="9463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9"/>
          <p:cNvSpPr txBox="1">
            <a:spLocks noGrp="1"/>
          </p:cNvSpPr>
          <p:nvPr>
            <p:ph type="ctrTitle"/>
          </p:nvPr>
        </p:nvSpPr>
        <p:spPr>
          <a:xfrm>
            <a:off x="431800" y="0"/>
            <a:ext cx="6179457" cy="94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/>
          <p:nvPr/>
        </p:nvSpPr>
        <p:spPr>
          <a:xfrm>
            <a:off x="7104185" y="0"/>
            <a:ext cx="2039815" cy="946372"/>
          </a:xfrm>
          <a:custGeom>
            <a:avLst/>
            <a:gdLst/>
            <a:ahLst/>
            <a:cxnLst/>
            <a:rect l="l" t="t" r="r" b="b"/>
            <a:pathLst>
              <a:path w="2039815" h="946372" extrusionOk="0">
                <a:moveTo>
                  <a:pt x="361950" y="4763"/>
                </a:moveTo>
                <a:lnTo>
                  <a:pt x="2039815" y="0"/>
                </a:lnTo>
                <a:lnTo>
                  <a:pt x="2039815" y="946372"/>
                </a:lnTo>
                <a:lnTo>
                  <a:pt x="0" y="946372"/>
                </a:lnTo>
                <a:lnTo>
                  <a:pt x="361950" y="476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9566" y="162601"/>
            <a:ext cx="1778358" cy="621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+ текст + таблица">
  <p:cSld name="Заголовок + текст + таблица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/>
          <p:cNvSpPr txBox="1">
            <a:spLocks noGrp="1"/>
          </p:cNvSpPr>
          <p:nvPr>
            <p:ph type="subTitle" idx="1"/>
          </p:nvPr>
        </p:nvSpPr>
        <p:spPr>
          <a:xfrm>
            <a:off x="431800" y="1406769"/>
            <a:ext cx="8280402" cy="842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6" name="Google Shape;96;p20"/>
          <p:cNvSpPr/>
          <p:nvPr/>
        </p:nvSpPr>
        <p:spPr>
          <a:xfrm>
            <a:off x="0" y="0"/>
            <a:ext cx="9143999" cy="9463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 txBox="1">
            <a:spLocks noGrp="1"/>
          </p:cNvSpPr>
          <p:nvPr>
            <p:ph type="ctrTitle"/>
          </p:nvPr>
        </p:nvSpPr>
        <p:spPr>
          <a:xfrm>
            <a:off x="431800" y="0"/>
            <a:ext cx="6179457" cy="94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/>
          <p:nvPr/>
        </p:nvSpPr>
        <p:spPr>
          <a:xfrm>
            <a:off x="7104185" y="0"/>
            <a:ext cx="2039815" cy="946372"/>
          </a:xfrm>
          <a:custGeom>
            <a:avLst/>
            <a:gdLst/>
            <a:ahLst/>
            <a:cxnLst/>
            <a:rect l="l" t="t" r="r" b="b"/>
            <a:pathLst>
              <a:path w="2039815" h="946372" extrusionOk="0">
                <a:moveTo>
                  <a:pt x="361950" y="4763"/>
                </a:moveTo>
                <a:lnTo>
                  <a:pt x="2039815" y="0"/>
                </a:lnTo>
                <a:lnTo>
                  <a:pt x="2039815" y="946372"/>
                </a:lnTo>
                <a:lnTo>
                  <a:pt x="0" y="946372"/>
                </a:lnTo>
                <a:lnTo>
                  <a:pt x="361950" y="476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9566" y="162601"/>
            <a:ext cx="1778358" cy="621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ец">
  <p:cSld name="Конец"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524" y="598248"/>
            <a:ext cx="8056952" cy="281424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1"/>
          <p:cNvSpPr/>
          <p:nvPr/>
        </p:nvSpPr>
        <p:spPr>
          <a:xfrm>
            <a:off x="0" y="4380168"/>
            <a:ext cx="9144000" cy="763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1"/>
          <p:cNvSpPr/>
          <p:nvPr/>
        </p:nvSpPr>
        <p:spPr>
          <a:xfrm>
            <a:off x="0" y="4054003"/>
            <a:ext cx="9144000" cy="3261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 3">
  <p:cSld name="Обложка 3">
    <p:bg>
      <p:bgPr>
        <a:solidFill>
          <a:schemeClr val="accen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>
            <a:spLocks noGrp="1"/>
          </p:cNvSpPr>
          <p:nvPr>
            <p:ph type="ctrTitle"/>
          </p:nvPr>
        </p:nvSpPr>
        <p:spPr>
          <a:xfrm>
            <a:off x="431801" y="1771251"/>
            <a:ext cx="3929184" cy="1046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1"/>
          </p:nvPr>
        </p:nvSpPr>
        <p:spPr>
          <a:xfrm>
            <a:off x="431801" y="2909455"/>
            <a:ext cx="3929184" cy="128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08" name="Google Shape;10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2942" y="4381390"/>
            <a:ext cx="1378711" cy="48157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2"/>
          <p:cNvSpPr/>
          <p:nvPr/>
        </p:nvSpPr>
        <p:spPr>
          <a:xfrm flipH="1">
            <a:off x="8712200" y="0"/>
            <a:ext cx="4318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2"/>
          <p:cNvSpPr>
            <a:spLocks noGrp="1"/>
          </p:cNvSpPr>
          <p:nvPr>
            <p:ph type="pic" idx="2"/>
          </p:nvPr>
        </p:nvSpPr>
        <p:spPr>
          <a:xfrm>
            <a:off x="4572001" y="411163"/>
            <a:ext cx="4140200" cy="432117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в две строки + текст + изображение">
  <p:cSld name="Заголовок в две строки + текст + изображение">
    <p:bg>
      <p:bgPr>
        <a:solidFill>
          <a:schemeClr val="accen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/>
          <p:nvPr/>
        </p:nvSpPr>
        <p:spPr>
          <a:xfrm>
            <a:off x="1" y="0"/>
            <a:ext cx="9144000" cy="9463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3"/>
          <p:cNvSpPr txBox="1">
            <a:spLocks noGrp="1"/>
          </p:cNvSpPr>
          <p:nvPr>
            <p:ph type="ctrTitle"/>
          </p:nvPr>
        </p:nvSpPr>
        <p:spPr>
          <a:xfrm>
            <a:off x="431800" y="0"/>
            <a:ext cx="8280401" cy="94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subTitle" idx="1"/>
          </p:nvPr>
        </p:nvSpPr>
        <p:spPr>
          <a:xfrm>
            <a:off x="431800" y="1300726"/>
            <a:ext cx="3929184" cy="2950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2942" y="4381390"/>
            <a:ext cx="1378711" cy="48157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3"/>
          <p:cNvSpPr>
            <a:spLocks noGrp="1"/>
          </p:cNvSpPr>
          <p:nvPr>
            <p:ph type="pic" idx="2"/>
          </p:nvPr>
        </p:nvSpPr>
        <p:spPr>
          <a:xfrm>
            <a:off x="4572001" y="1300726"/>
            <a:ext cx="4140200" cy="343161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в две строки + текст + изображение 1">
  <p:cSld name="Заголовок в две строки + текст + изображение 1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4"/>
          <p:cNvSpPr/>
          <p:nvPr/>
        </p:nvSpPr>
        <p:spPr>
          <a:xfrm>
            <a:off x="4572000" y="1"/>
            <a:ext cx="4572001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4"/>
          <p:cNvSpPr/>
          <p:nvPr/>
        </p:nvSpPr>
        <p:spPr>
          <a:xfrm>
            <a:off x="1" y="0"/>
            <a:ext cx="9144000" cy="8191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4"/>
          <p:cNvSpPr txBox="1">
            <a:spLocks noGrp="1"/>
          </p:cNvSpPr>
          <p:nvPr>
            <p:ph type="ctrTitle"/>
          </p:nvPr>
        </p:nvSpPr>
        <p:spPr>
          <a:xfrm>
            <a:off x="431800" y="0"/>
            <a:ext cx="8280401" cy="81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2" name="Google Shape;12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83" y="4380566"/>
            <a:ext cx="1381070" cy="48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4"/>
          <p:cNvSpPr txBox="1">
            <a:spLocks noGrp="1"/>
          </p:cNvSpPr>
          <p:nvPr>
            <p:ph type="subTitle" idx="1"/>
          </p:nvPr>
        </p:nvSpPr>
        <p:spPr>
          <a:xfrm>
            <a:off x="431799" y="1300726"/>
            <a:ext cx="4140199" cy="2950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4" name="Google Shape;124;p24"/>
          <p:cNvSpPr>
            <a:spLocks noGrp="1"/>
          </p:cNvSpPr>
          <p:nvPr>
            <p:ph type="pic" idx="2"/>
          </p:nvPr>
        </p:nvSpPr>
        <p:spPr>
          <a:xfrm>
            <a:off x="5006339" y="1300726"/>
            <a:ext cx="3703322" cy="343161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в три строки + текст + изображение 2">
  <p:cSld name="Заголовок в три строки + текст + изображение 2"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subTitle" idx="1"/>
          </p:nvPr>
        </p:nvSpPr>
        <p:spPr>
          <a:xfrm>
            <a:off x="431799" y="1300726"/>
            <a:ext cx="4140199" cy="34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25"/>
          <p:cNvSpPr>
            <a:spLocks noGrp="1"/>
          </p:cNvSpPr>
          <p:nvPr>
            <p:ph type="pic" idx="2"/>
          </p:nvPr>
        </p:nvSpPr>
        <p:spPr>
          <a:xfrm>
            <a:off x="5006339" y="1300726"/>
            <a:ext cx="3703322" cy="3431612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25"/>
          <p:cNvSpPr/>
          <p:nvPr/>
        </p:nvSpPr>
        <p:spPr>
          <a:xfrm>
            <a:off x="0" y="0"/>
            <a:ext cx="9143999" cy="9463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5"/>
          <p:cNvSpPr txBox="1">
            <a:spLocks noGrp="1"/>
          </p:cNvSpPr>
          <p:nvPr>
            <p:ph type="ctrTitle"/>
          </p:nvPr>
        </p:nvSpPr>
        <p:spPr>
          <a:xfrm>
            <a:off x="431800" y="0"/>
            <a:ext cx="6179457" cy="94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/>
          <p:nvPr/>
        </p:nvSpPr>
        <p:spPr>
          <a:xfrm>
            <a:off x="7104185" y="0"/>
            <a:ext cx="2039815" cy="946372"/>
          </a:xfrm>
          <a:custGeom>
            <a:avLst/>
            <a:gdLst/>
            <a:ahLst/>
            <a:cxnLst/>
            <a:rect l="l" t="t" r="r" b="b"/>
            <a:pathLst>
              <a:path w="2039815" h="946372" extrusionOk="0">
                <a:moveTo>
                  <a:pt x="361950" y="4763"/>
                </a:moveTo>
                <a:lnTo>
                  <a:pt x="2039815" y="0"/>
                </a:lnTo>
                <a:lnTo>
                  <a:pt x="2039815" y="946372"/>
                </a:lnTo>
                <a:lnTo>
                  <a:pt x="0" y="946372"/>
                </a:lnTo>
                <a:lnTo>
                  <a:pt x="361950" y="476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49566" y="162601"/>
            <a:ext cx="1778358" cy="621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бивка 1">
  <p:cSld name="Перебивка 1">
    <p:bg>
      <p:bgPr>
        <a:solidFill>
          <a:schemeClr val="accen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ctrTitle"/>
          </p:nvPr>
        </p:nvSpPr>
        <p:spPr>
          <a:xfrm>
            <a:off x="1403647" y="1074420"/>
            <a:ext cx="6336706" cy="2721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4" name="Google Shape;13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82644" y="4381390"/>
            <a:ext cx="1378711" cy="481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>
            <a:spLocks noGrp="1"/>
          </p:cNvSpPr>
          <p:nvPr>
            <p:ph type="body" idx="1"/>
          </p:nvPr>
        </p:nvSpPr>
        <p:spPr>
          <a:xfrm>
            <a:off x="351982" y="1152475"/>
            <a:ext cx="39999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2pPr>
            <a:lvl3pPr marL="1371600" lvl="2" indent="-304800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43" name="Google Shape;143;p2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2pPr>
            <a:lvl3pPr marL="1371600" lvl="2" indent="-304800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sldNum" idx="12"/>
          </p:nvPr>
        </p:nvSpPr>
        <p:spPr>
          <a:xfrm>
            <a:off x="8608645" y="454648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title"/>
          </p:nvPr>
        </p:nvSpPr>
        <p:spPr>
          <a:xfrm>
            <a:off x="336942" y="283596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31800" y="411164"/>
            <a:ext cx="8280400" cy="516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31800" y="1370012"/>
            <a:ext cx="8280400" cy="336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008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008B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008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008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B008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72">
          <p15:clr>
            <a:srgbClr val="F26B43"/>
          </p15:clr>
        </p15:guide>
        <p15:guide id="2" pos="5488">
          <p15:clr>
            <a:srgbClr val="F26B43"/>
          </p15:clr>
        </p15:guide>
        <p15:guide id="3" orient="horz" pos="259">
          <p15:clr>
            <a:srgbClr val="F26B43"/>
          </p15:clr>
        </p15:guide>
        <p15:guide id="4" orient="horz" pos="2981">
          <p15:clr>
            <a:srgbClr val="F26B43"/>
          </p15:clr>
        </p15:guide>
        <p15:guide id="5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>
            <a:spLocks noGrp="1"/>
          </p:cNvSpPr>
          <p:nvPr>
            <p:ph type="ctrTitle"/>
          </p:nvPr>
        </p:nvSpPr>
        <p:spPr>
          <a:xfrm>
            <a:off x="675564" y="1074420"/>
            <a:ext cx="7792800" cy="27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2570"/>
              <a:t>Система контроля устойчивости возбудителей инфекционных заболеваний к антимикробным препаратам </a:t>
            </a:r>
            <a:endParaRPr sz="257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endParaRPr sz="257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2570"/>
              <a:t>Справочно-информационная система «Абиограм»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8"/>
          <p:cNvSpPr txBox="1">
            <a:spLocks noGrp="1"/>
          </p:cNvSpPr>
          <p:nvPr>
            <p:ph type="ctrTitle"/>
          </p:nvPr>
        </p:nvSpPr>
        <p:spPr>
          <a:xfrm>
            <a:off x="77900" y="45759"/>
            <a:ext cx="4566000" cy="11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/>
              <a:buNone/>
            </a:pPr>
            <a:br>
              <a:rPr lang="ru"/>
            </a:br>
            <a:r>
              <a:rPr lang="ru" sz="2000"/>
              <a:t>Сценарий использования ПО</a:t>
            </a:r>
            <a:br>
              <a:rPr lang="ru" sz="2000"/>
            </a:br>
            <a:r>
              <a:rPr lang="ru" sz="1600"/>
              <a:t>на уровне региональной системы здравоохранения/нескольких учреждений</a:t>
            </a:r>
            <a:br>
              <a:rPr lang="ru" sz="1600"/>
            </a:br>
            <a:endParaRPr sz="2000"/>
          </a:p>
        </p:txBody>
      </p:sp>
      <p:sp>
        <p:nvSpPr>
          <p:cNvPr id="266" name="Google Shape;266;p38"/>
          <p:cNvSpPr/>
          <p:nvPr/>
        </p:nvSpPr>
        <p:spPr>
          <a:xfrm>
            <a:off x="4683789" y="368366"/>
            <a:ext cx="4169400" cy="41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Noto Sans Symbols"/>
              <a:buChar char="❖"/>
            </a:pPr>
            <a:r>
              <a:rPr lang="ru" sz="11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 устанавливается на выделенный физический или виртуальный сервер в рамках регионального МИАЦ или другого центра и подключается к сети Интернет</a:t>
            </a:r>
            <a:endParaRPr/>
          </a:p>
          <a:p>
            <a:pPr marL="28575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Noto Sans Symbols"/>
              <a:buNone/>
            </a:pPr>
            <a:endParaRPr sz="11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Noto Sans Symbols"/>
              <a:buChar char="❖"/>
            </a:pPr>
            <a:r>
              <a:rPr lang="ru" sz="11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Настраивается интеграция и связь с ЛИС/МИС  в каждом учреждении здравоохранения с ПО, которое расположено в региональном МИАЦ</a:t>
            </a:r>
            <a:endParaRPr/>
          </a:p>
          <a:p>
            <a:pPr marL="28575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Noto Sans Symbols"/>
              <a:buNone/>
            </a:pPr>
            <a:endParaRPr sz="11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Noto Sans Symbols"/>
              <a:buChar char="❖"/>
            </a:pPr>
            <a:r>
              <a:rPr lang="ru" sz="11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Установка продукта в самом учреждении не требуется</a:t>
            </a:r>
            <a:endParaRPr/>
          </a:p>
          <a:p>
            <a:pPr marL="28575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Noto Sans Symbols"/>
              <a:buNone/>
            </a:pPr>
            <a:endParaRPr sz="11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Noto Sans Symbols"/>
              <a:buChar char="❖"/>
            </a:pPr>
            <a:r>
              <a:rPr lang="ru" sz="11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Все запросы от медицинских организация будут обрабатываться централизованно на одном сервере, что позволяет подключить к продукту любое количество учреждений (ограничено только мощностями сервера, на котором установлено ПО)</a:t>
            </a:r>
            <a:endParaRPr/>
          </a:p>
          <a:p>
            <a:pPr marL="28575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Noto Sans Symbols"/>
              <a:buNone/>
            </a:pPr>
            <a:endParaRPr sz="11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Noto Sans Symbols"/>
              <a:buChar char="❖"/>
            </a:pPr>
            <a:r>
              <a:rPr lang="ru" sz="11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Региональный центр получает возможность анализировать спектр исследований по определению чувствительности к антимикробным препаратам в реальном времени и осуществлять мониторинг антимикробной резистентности на уровне региона</a:t>
            </a:r>
            <a:endParaRPr/>
          </a:p>
        </p:txBody>
      </p:sp>
      <p:grpSp>
        <p:nvGrpSpPr>
          <p:cNvPr id="267" name="Google Shape;267;p38"/>
          <p:cNvGrpSpPr/>
          <p:nvPr/>
        </p:nvGrpSpPr>
        <p:grpSpPr>
          <a:xfrm>
            <a:off x="431800" y="1215726"/>
            <a:ext cx="3385715" cy="3068797"/>
            <a:chOff x="5222874" y="1216600"/>
            <a:chExt cx="3803551" cy="3447522"/>
          </a:xfrm>
        </p:grpSpPr>
        <p:pic>
          <p:nvPicPr>
            <p:cNvPr id="268" name="Google Shape;268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17875" y="3538400"/>
              <a:ext cx="1125700" cy="1125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514512" y="1655100"/>
              <a:ext cx="1296900" cy="11256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0" name="Google Shape;270;p38"/>
            <p:cNvSpPr txBox="1"/>
            <p:nvPr/>
          </p:nvSpPr>
          <p:spPr>
            <a:xfrm>
              <a:off x="6699760" y="1731300"/>
              <a:ext cx="1062300" cy="3975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1" i="0" u="none" strike="noStrike" cap="none">
                  <a:solidFill>
                    <a:srgbClr val="90278E"/>
                  </a:solidFill>
                  <a:latin typeface="Arial"/>
                  <a:ea typeface="Arial"/>
                  <a:cs typeface="Arial"/>
                  <a:sym typeface="Arial"/>
                </a:rPr>
                <a:t>Абиограм</a:t>
              </a:r>
              <a:endParaRPr sz="900" b="0" i="0" u="none" strike="noStrike" cap="none">
                <a:solidFill>
                  <a:srgbClr val="90278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8"/>
            <p:cNvSpPr txBox="1"/>
            <p:nvPr/>
          </p:nvSpPr>
          <p:spPr>
            <a:xfrm>
              <a:off x="5427449" y="1216600"/>
              <a:ext cx="3470700" cy="4494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" sz="1400" b="1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Сервер регионального МИАЦ</a:t>
              </a:r>
              <a:endParaRPr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8"/>
            <p:cNvSpPr txBox="1"/>
            <p:nvPr/>
          </p:nvSpPr>
          <p:spPr>
            <a:xfrm>
              <a:off x="5222874" y="3513050"/>
              <a:ext cx="1296900" cy="6741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" sz="900" b="1" i="0" u="none" strike="noStrike" cap="none">
                  <a:solidFill>
                    <a:srgbClr val="90278E"/>
                  </a:solidFill>
                  <a:latin typeface="Arial"/>
                  <a:ea typeface="Arial"/>
                  <a:cs typeface="Arial"/>
                  <a:sym typeface="Arial"/>
                </a:rPr>
                <a:t>ЛИС/МИС</a:t>
              </a:r>
              <a:endParaRPr sz="900" b="1" i="0" u="none" strike="noStrike" cap="none">
                <a:solidFill>
                  <a:srgbClr val="90278E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" sz="900" b="1" i="0" u="none" strike="noStrike" cap="none">
                  <a:solidFill>
                    <a:srgbClr val="90278E"/>
                  </a:solidFill>
                  <a:latin typeface="Arial"/>
                  <a:ea typeface="Arial"/>
                  <a:cs typeface="Arial"/>
                  <a:sym typeface="Arial"/>
                </a:rPr>
                <a:t>медицинского учреждения 1</a:t>
              </a:r>
              <a:endParaRPr sz="900" b="1" i="0" u="none" strike="noStrike" cap="none">
                <a:solidFill>
                  <a:srgbClr val="90278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3" name="Google Shape;273;p38"/>
            <p:cNvCxnSpPr>
              <a:stCxn id="269" idx="1"/>
              <a:endCxn id="268" idx="0"/>
            </p:cNvCxnSpPr>
            <p:nvPr/>
          </p:nvCxnSpPr>
          <p:spPr>
            <a:xfrm flipH="1">
              <a:off x="5880612" y="2217938"/>
              <a:ext cx="633900" cy="1320600"/>
            </a:xfrm>
            <a:prstGeom prst="bentConnector2">
              <a:avLst/>
            </a:prstGeom>
            <a:noFill/>
            <a:ln w="38100" cap="flat" cmpd="sng">
              <a:solidFill>
                <a:srgbClr val="77B3D4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  <p:cxnSp>
          <p:nvCxnSpPr>
            <p:cNvPr id="274" name="Google Shape;274;p38"/>
            <p:cNvCxnSpPr>
              <a:stCxn id="269" idx="3"/>
              <a:endCxn id="275" idx="0"/>
            </p:cNvCxnSpPr>
            <p:nvPr/>
          </p:nvCxnSpPr>
          <p:spPr>
            <a:xfrm>
              <a:off x="7811412" y="2217938"/>
              <a:ext cx="652200" cy="1295100"/>
            </a:xfrm>
            <a:prstGeom prst="bentConnector2">
              <a:avLst/>
            </a:prstGeom>
            <a:noFill/>
            <a:ln w="38100" cap="flat" cmpd="sng">
              <a:solidFill>
                <a:srgbClr val="77B3D4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  <p:cxnSp>
          <p:nvCxnSpPr>
            <p:cNvPr id="276" name="Google Shape;276;p38"/>
            <p:cNvCxnSpPr>
              <a:endCxn id="277" idx="0"/>
            </p:cNvCxnSpPr>
            <p:nvPr/>
          </p:nvCxnSpPr>
          <p:spPr>
            <a:xfrm rot="-5400000" flipH="1">
              <a:off x="6799812" y="3149900"/>
              <a:ext cx="725100" cy="1200"/>
            </a:xfrm>
            <a:prstGeom prst="bentConnector3">
              <a:avLst>
                <a:gd name="adj1" fmla="val 83048"/>
              </a:avLst>
            </a:prstGeom>
            <a:noFill/>
            <a:ln w="38100" cap="flat" cmpd="sng">
              <a:solidFill>
                <a:srgbClr val="77B3D4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  <p:pic>
          <p:nvPicPr>
            <p:cNvPr id="278" name="Google Shape;278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06000" y="3538400"/>
              <a:ext cx="1125700" cy="11257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7" name="Google Shape;277;p38"/>
            <p:cNvSpPr txBox="1"/>
            <p:nvPr/>
          </p:nvSpPr>
          <p:spPr>
            <a:xfrm>
              <a:off x="6514512" y="3513050"/>
              <a:ext cx="1296900" cy="6741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" sz="900" b="1" i="0" u="none" strike="noStrike" cap="none">
                  <a:solidFill>
                    <a:srgbClr val="90278E"/>
                  </a:solidFill>
                  <a:latin typeface="Arial"/>
                  <a:ea typeface="Arial"/>
                  <a:cs typeface="Arial"/>
                  <a:sym typeface="Arial"/>
                </a:rPr>
                <a:t>ЛИС/МИС</a:t>
              </a:r>
              <a:endParaRPr sz="900" b="1" i="0" u="none" strike="noStrike" cap="none">
                <a:solidFill>
                  <a:srgbClr val="90278E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" sz="900" b="1" i="0" u="none" strike="noStrike" cap="none">
                  <a:solidFill>
                    <a:srgbClr val="90278E"/>
                  </a:solidFill>
                  <a:latin typeface="Arial"/>
                  <a:ea typeface="Arial"/>
                  <a:cs typeface="Arial"/>
                  <a:sym typeface="Arial"/>
                </a:rPr>
                <a:t>медицинского учреждения 2</a:t>
              </a:r>
              <a:endParaRPr sz="900" b="1" i="0" u="none" strike="noStrike" cap="none">
                <a:solidFill>
                  <a:srgbClr val="90278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9" name="Google Shape;279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00500" y="3538400"/>
              <a:ext cx="1125700" cy="1125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" name="Google Shape;275;p38"/>
            <p:cNvSpPr txBox="1"/>
            <p:nvPr/>
          </p:nvSpPr>
          <p:spPr>
            <a:xfrm>
              <a:off x="7900825" y="3513050"/>
              <a:ext cx="1125600" cy="6741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" sz="900" b="1" i="0" u="none" strike="noStrike" cap="none">
                  <a:solidFill>
                    <a:srgbClr val="90278E"/>
                  </a:solidFill>
                  <a:latin typeface="Arial"/>
                  <a:ea typeface="Arial"/>
                  <a:cs typeface="Arial"/>
                  <a:sym typeface="Arial"/>
                </a:rPr>
                <a:t>ЛИС/МИС</a:t>
              </a:r>
              <a:endParaRPr sz="900" b="1" i="0" u="none" strike="noStrike" cap="none">
                <a:solidFill>
                  <a:srgbClr val="90278E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" sz="900" b="1" i="0" u="none" strike="noStrike" cap="none">
                  <a:solidFill>
                    <a:srgbClr val="90278E"/>
                  </a:solidFill>
                  <a:latin typeface="Arial"/>
                  <a:ea typeface="Arial"/>
                  <a:cs typeface="Arial"/>
                  <a:sym typeface="Arial"/>
                </a:rPr>
                <a:t>медицинского учреждения 3</a:t>
              </a:r>
              <a:endParaRPr sz="900" b="1" i="0" u="none" strike="noStrike" cap="none">
                <a:solidFill>
                  <a:srgbClr val="90278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0" name="Google Shape;280;p38"/>
            <p:cNvPicPr preferRelativeResize="0"/>
            <p:nvPr/>
          </p:nvPicPr>
          <p:blipFill rotWithShape="1">
            <a:blip r:embed="rId5">
              <a:alphaModFix/>
            </a:blip>
            <a:srcRect l="6868" t="17266" r="71795" b="21697"/>
            <a:stretch/>
          </p:blipFill>
          <p:spPr>
            <a:xfrm>
              <a:off x="6559448" y="1762773"/>
              <a:ext cx="300526" cy="3005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9"/>
          <p:cNvSpPr txBox="1">
            <a:spLocks noGrp="1"/>
          </p:cNvSpPr>
          <p:nvPr>
            <p:ph type="ctrTitle"/>
          </p:nvPr>
        </p:nvSpPr>
        <p:spPr>
          <a:xfrm>
            <a:off x="164400" y="31475"/>
            <a:ext cx="61794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"/>
              <a:t>Архитектура ПО</a:t>
            </a:r>
            <a:endParaRPr/>
          </a:p>
        </p:txBody>
      </p:sp>
      <p:sp>
        <p:nvSpPr>
          <p:cNvPr id="286" name="Google Shape;286;p39"/>
          <p:cNvSpPr txBox="1"/>
          <p:nvPr/>
        </p:nvSpPr>
        <p:spPr>
          <a:xfrm>
            <a:off x="203475" y="977975"/>
            <a:ext cx="7544100" cy="10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</a:rPr>
              <a:t>Стэк используемых технологий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.Net, Angular, PostgreSQL, ClickHouse, RabbitMQ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</a:rPr>
              <a:t>Языки программирования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C#, TypeScript, SQL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87" name="Google Shape;28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974925"/>
            <a:ext cx="8991601" cy="3072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0"/>
          <p:cNvSpPr txBox="1">
            <a:spLocks noGrp="1"/>
          </p:cNvSpPr>
          <p:nvPr>
            <p:ph type="ctrTitle"/>
          </p:nvPr>
        </p:nvSpPr>
        <p:spPr>
          <a:xfrm>
            <a:off x="164400" y="31475"/>
            <a:ext cx="61794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"/>
              <a:t>Требования к серверу для установки</a:t>
            </a:r>
            <a:endParaRPr/>
          </a:p>
        </p:txBody>
      </p:sp>
      <p:graphicFrame>
        <p:nvGraphicFramePr>
          <p:cNvPr id="293" name="Google Shape;293;p40"/>
          <p:cNvGraphicFramePr/>
          <p:nvPr/>
        </p:nvGraphicFramePr>
        <p:xfrm>
          <a:off x="244613" y="1060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{158D7BE0-FF57-4C21-B5DA-EF4704B3B503}</a:tableStyleId>
              </a:tblPr>
              <a:tblGrid>
                <a:gridCol w="239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1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3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0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/>
                        <a:t>Тип установки</a:t>
                      </a:r>
                      <a:endParaRPr sz="1300" b="1"/>
                    </a:p>
                  </a:txBody>
                  <a:tcPr marL="47625" marR="47625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/>
                        <a:t>Параметр</a:t>
                      </a:r>
                      <a:endParaRPr sz="1300" b="1"/>
                    </a:p>
                  </a:txBody>
                  <a:tcPr marL="47625" marR="47625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/>
                        <a:t>Значение</a:t>
                      </a:r>
                      <a:endParaRPr sz="1300" b="1"/>
                    </a:p>
                  </a:txBody>
                  <a:tcPr marL="47625" marR="47625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925">
                <a:tc row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Локальная</a:t>
                      </a:r>
                      <a:endParaRPr sz="1300"/>
                    </a:p>
                  </a:txBody>
                  <a:tcPr marL="47625" marR="47625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Оперативная память</a:t>
                      </a:r>
                      <a:endParaRPr sz="1300"/>
                    </a:p>
                  </a:txBody>
                  <a:tcPr marL="47625" marR="47625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не менее 16 ГБ</a:t>
                      </a:r>
                      <a:endParaRPr sz="1300"/>
                    </a:p>
                  </a:txBody>
                  <a:tcPr marL="47625" marR="47625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Ядер CPU</a:t>
                      </a:r>
                      <a:endParaRPr sz="1300"/>
                    </a:p>
                  </a:txBody>
                  <a:tcPr marL="47625" marR="47625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не менее 4</a:t>
                      </a:r>
                      <a:endParaRPr sz="1300"/>
                    </a:p>
                  </a:txBody>
                  <a:tcPr marL="47625" marR="47625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Свободного места на жестком диске</a:t>
                      </a:r>
                      <a:endParaRPr sz="1300"/>
                    </a:p>
                  </a:txBody>
                  <a:tcPr marL="47625" marR="47625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не менее 512 ГБ</a:t>
                      </a:r>
                      <a:endParaRPr sz="1300"/>
                    </a:p>
                  </a:txBody>
                  <a:tcPr marL="47625" marR="47625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Операционная система (ОС)</a:t>
                      </a:r>
                      <a:endParaRPr sz="1300"/>
                    </a:p>
                  </a:txBody>
                  <a:tcPr marL="47625" marR="47625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ОС семейства Linux (преимущественно debian-based, например Astra Linux)</a:t>
                      </a:r>
                      <a:endParaRPr sz="1300"/>
                    </a:p>
                  </a:txBody>
                  <a:tcPr marL="47625" marR="47625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900">
                <a:tc row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Централизованная установка в ЦОД (при условии обслуживания 10 объектов с и 200 пользователей)</a:t>
                      </a:r>
                      <a:endParaRPr sz="1300"/>
                    </a:p>
                  </a:txBody>
                  <a:tcPr marL="47625" marR="47625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Оперативная память</a:t>
                      </a:r>
                      <a:endParaRPr sz="1300"/>
                    </a:p>
                  </a:txBody>
                  <a:tcPr marL="47625" marR="47625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не менее 32 ГБ</a:t>
                      </a:r>
                      <a:endParaRPr sz="1300"/>
                    </a:p>
                  </a:txBody>
                  <a:tcPr marL="47625" marR="47625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Ядер CPU</a:t>
                      </a:r>
                      <a:endParaRPr sz="1300"/>
                    </a:p>
                  </a:txBody>
                  <a:tcPr marL="47625" marR="47625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не менее 8</a:t>
                      </a:r>
                      <a:endParaRPr sz="1300"/>
                    </a:p>
                  </a:txBody>
                  <a:tcPr marL="47625" marR="47625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Свободного места на жестком диске</a:t>
                      </a:r>
                      <a:endParaRPr sz="1300"/>
                    </a:p>
                  </a:txBody>
                  <a:tcPr marL="47625" marR="47625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не менее 2 ТБ</a:t>
                      </a:r>
                      <a:endParaRPr sz="1300"/>
                    </a:p>
                  </a:txBody>
                  <a:tcPr marL="47625" marR="47625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Операционная система (ОС)</a:t>
                      </a:r>
                      <a:endParaRPr sz="1300"/>
                    </a:p>
                  </a:txBody>
                  <a:tcPr marL="47625" marR="47625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ОС семейства Linux (преимущественно debian-based, например Astra Linux)</a:t>
                      </a:r>
                      <a:endParaRPr sz="1300"/>
                    </a:p>
                  </a:txBody>
                  <a:tcPr marL="47625" marR="47625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1"/>
          <p:cNvSpPr txBox="1">
            <a:spLocks noGrp="1"/>
          </p:cNvSpPr>
          <p:nvPr>
            <p:ph type="ctrTitle"/>
          </p:nvPr>
        </p:nvSpPr>
        <p:spPr>
          <a:xfrm>
            <a:off x="0" y="102709"/>
            <a:ext cx="4468304" cy="432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br>
              <a:rPr lang="ru"/>
            </a:br>
            <a:br>
              <a:rPr lang="ru"/>
            </a:br>
            <a:r>
              <a:rPr lang="ru"/>
              <a:t>Для корректного микробиологического заключения ПО:</a:t>
            </a:r>
            <a:br>
              <a:rPr lang="ru"/>
            </a:br>
            <a:endParaRPr/>
          </a:p>
        </p:txBody>
      </p:sp>
      <p:sp>
        <p:nvSpPr>
          <p:cNvPr id="299" name="Google Shape;299;p41"/>
          <p:cNvSpPr/>
          <p:nvPr/>
        </p:nvSpPr>
        <p:spPr>
          <a:xfrm rot="10800000">
            <a:off x="4911340" y="242660"/>
            <a:ext cx="4232659" cy="869703"/>
          </a:xfrm>
          <a:custGeom>
            <a:avLst/>
            <a:gdLst/>
            <a:ahLst/>
            <a:cxnLst/>
            <a:rect l="l" t="t" r="r" b="b"/>
            <a:pathLst>
              <a:path w="4883263" h="1507276" extrusionOk="0">
                <a:moveTo>
                  <a:pt x="1484" y="0"/>
                </a:moveTo>
                <a:lnTo>
                  <a:pt x="4375742" y="13756"/>
                </a:lnTo>
                <a:cubicBezTo>
                  <a:pt x="4788166" y="13756"/>
                  <a:pt x="4881423" y="511597"/>
                  <a:pt x="4883236" y="760517"/>
                </a:cubicBezTo>
                <a:cubicBezTo>
                  <a:pt x="4885049" y="1009437"/>
                  <a:pt x="4799043" y="1507276"/>
                  <a:pt x="4386619" y="1507276"/>
                </a:cubicBezTo>
                <a:lnTo>
                  <a:pt x="0" y="1502624"/>
                </a:lnTo>
                <a:cubicBezTo>
                  <a:pt x="495" y="1010853"/>
                  <a:pt x="989" y="491771"/>
                  <a:pt x="1484" y="0"/>
                </a:cubicBez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1"/>
          <p:cNvSpPr txBox="1"/>
          <p:nvPr/>
        </p:nvSpPr>
        <p:spPr>
          <a:xfrm>
            <a:off x="5297864" y="242662"/>
            <a:ext cx="3606899" cy="869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"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Использует информацию о виде возбудителя, результатах определения чувствительности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"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 антибиотикам для данного возбудителя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"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и другую доступную информацию</a:t>
            </a:r>
            <a:endParaRPr/>
          </a:p>
        </p:txBody>
      </p:sp>
      <p:sp>
        <p:nvSpPr>
          <p:cNvPr id="301" name="Google Shape;301;p41"/>
          <p:cNvSpPr/>
          <p:nvPr/>
        </p:nvSpPr>
        <p:spPr>
          <a:xfrm rot="10800000">
            <a:off x="4911340" y="1220934"/>
            <a:ext cx="4232659" cy="869703"/>
          </a:xfrm>
          <a:custGeom>
            <a:avLst/>
            <a:gdLst/>
            <a:ahLst/>
            <a:cxnLst/>
            <a:rect l="l" t="t" r="r" b="b"/>
            <a:pathLst>
              <a:path w="4883263" h="1507276" extrusionOk="0">
                <a:moveTo>
                  <a:pt x="1484" y="0"/>
                </a:moveTo>
                <a:lnTo>
                  <a:pt x="4375742" y="13756"/>
                </a:lnTo>
                <a:cubicBezTo>
                  <a:pt x="4788166" y="13756"/>
                  <a:pt x="4881423" y="511597"/>
                  <a:pt x="4883236" y="760517"/>
                </a:cubicBezTo>
                <a:cubicBezTo>
                  <a:pt x="4885049" y="1009437"/>
                  <a:pt x="4799043" y="1507276"/>
                  <a:pt x="4386619" y="1507276"/>
                </a:cubicBezTo>
                <a:lnTo>
                  <a:pt x="0" y="1502624"/>
                </a:lnTo>
                <a:cubicBezTo>
                  <a:pt x="495" y="1010853"/>
                  <a:pt x="989" y="491771"/>
                  <a:pt x="1484" y="0"/>
                </a:cubicBez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1"/>
          <p:cNvSpPr/>
          <p:nvPr/>
        </p:nvSpPr>
        <p:spPr>
          <a:xfrm>
            <a:off x="5297864" y="1286453"/>
            <a:ext cx="3606899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Проводит категоризацию результатов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на основе установленных критериев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 соответствующих руководствах (EUCAST, CLSI, ECOFF)</a:t>
            </a:r>
            <a:endParaRPr/>
          </a:p>
        </p:txBody>
      </p:sp>
      <p:sp>
        <p:nvSpPr>
          <p:cNvPr id="303" name="Google Shape;303;p41"/>
          <p:cNvSpPr/>
          <p:nvPr/>
        </p:nvSpPr>
        <p:spPr>
          <a:xfrm rot="10800000">
            <a:off x="4911338" y="2199207"/>
            <a:ext cx="4232659" cy="789090"/>
          </a:xfrm>
          <a:custGeom>
            <a:avLst/>
            <a:gdLst/>
            <a:ahLst/>
            <a:cxnLst/>
            <a:rect l="l" t="t" r="r" b="b"/>
            <a:pathLst>
              <a:path w="4883263" h="1507276" extrusionOk="0">
                <a:moveTo>
                  <a:pt x="1484" y="0"/>
                </a:moveTo>
                <a:lnTo>
                  <a:pt x="4375742" y="13756"/>
                </a:lnTo>
                <a:cubicBezTo>
                  <a:pt x="4788166" y="13756"/>
                  <a:pt x="4881423" y="511597"/>
                  <a:pt x="4883236" y="760517"/>
                </a:cubicBezTo>
                <a:cubicBezTo>
                  <a:pt x="4885049" y="1009437"/>
                  <a:pt x="4799043" y="1507276"/>
                  <a:pt x="4386619" y="1507276"/>
                </a:cubicBezTo>
                <a:lnTo>
                  <a:pt x="0" y="1502624"/>
                </a:lnTo>
                <a:cubicBezTo>
                  <a:pt x="495" y="1010853"/>
                  <a:pt x="989" y="491771"/>
                  <a:pt x="1484" y="0"/>
                </a:cubicBez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1"/>
          <p:cNvSpPr/>
          <p:nvPr/>
        </p:nvSpPr>
        <p:spPr>
          <a:xfrm>
            <a:off x="5297865" y="2294640"/>
            <a:ext cx="3846134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Осуществляет проверку результата (на основании соответствующих руководств – EUCAST, CLSI, ECOFF) </a:t>
            </a:r>
            <a:endParaRPr/>
          </a:p>
        </p:txBody>
      </p:sp>
      <p:sp>
        <p:nvSpPr>
          <p:cNvPr id="305" name="Google Shape;305;p41"/>
          <p:cNvSpPr/>
          <p:nvPr/>
        </p:nvSpPr>
        <p:spPr>
          <a:xfrm rot="10800000">
            <a:off x="4911341" y="3089572"/>
            <a:ext cx="4232659" cy="786313"/>
          </a:xfrm>
          <a:custGeom>
            <a:avLst/>
            <a:gdLst/>
            <a:ahLst/>
            <a:cxnLst/>
            <a:rect l="l" t="t" r="r" b="b"/>
            <a:pathLst>
              <a:path w="4883263" h="1507276" extrusionOk="0">
                <a:moveTo>
                  <a:pt x="1484" y="0"/>
                </a:moveTo>
                <a:lnTo>
                  <a:pt x="4375742" y="13756"/>
                </a:lnTo>
                <a:cubicBezTo>
                  <a:pt x="4788166" y="13756"/>
                  <a:pt x="4881423" y="511597"/>
                  <a:pt x="4883236" y="760517"/>
                </a:cubicBezTo>
                <a:cubicBezTo>
                  <a:pt x="4885049" y="1009437"/>
                  <a:pt x="4799043" y="1507276"/>
                  <a:pt x="4386619" y="1507276"/>
                </a:cubicBezTo>
                <a:lnTo>
                  <a:pt x="0" y="1502624"/>
                </a:lnTo>
                <a:cubicBezTo>
                  <a:pt x="495" y="1010853"/>
                  <a:pt x="989" y="491771"/>
                  <a:pt x="1484" y="0"/>
                </a:cubicBez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1"/>
          <p:cNvSpPr/>
          <p:nvPr/>
        </p:nvSpPr>
        <p:spPr>
          <a:xfrm>
            <a:off x="5297861" y="3321244"/>
            <a:ext cx="3846136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Формирует ответ, который:</a:t>
            </a:r>
            <a:endParaRPr/>
          </a:p>
          <a:p>
            <a:pPr marL="171450" marR="0" lvl="0" indent="-57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</a:pPr>
            <a:endParaRPr sz="12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1"/>
          <p:cNvSpPr/>
          <p:nvPr/>
        </p:nvSpPr>
        <p:spPr>
          <a:xfrm>
            <a:off x="5297860" y="3916053"/>
            <a:ext cx="394040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ourier New"/>
              <a:buChar char="o"/>
            </a:pPr>
            <a:r>
              <a:rPr lang="ru"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Отправляется в ЛИС/МИС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ourier New"/>
              <a:buChar char="o"/>
            </a:pPr>
            <a:r>
              <a:rPr lang="ru"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Предоставляется  персоналу в виде графического отображения (при непосредственном использовании интерфейса ПО)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2"/>
          <p:cNvSpPr txBox="1">
            <a:spLocks noGrp="1"/>
          </p:cNvSpPr>
          <p:nvPr>
            <p:ph type="ctrTitle"/>
          </p:nvPr>
        </p:nvSpPr>
        <p:spPr>
          <a:xfrm>
            <a:off x="431800" y="0"/>
            <a:ext cx="6179457" cy="94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"/>
              <a:t>Детали</a:t>
            </a:r>
            <a:endParaRPr/>
          </a:p>
        </p:txBody>
      </p:sp>
      <p:sp>
        <p:nvSpPr>
          <p:cNvPr id="313" name="Google Shape;313;p42"/>
          <p:cNvSpPr txBox="1"/>
          <p:nvPr/>
        </p:nvSpPr>
        <p:spPr>
          <a:xfrm>
            <a:off x="263056" y="2316282"/>
            <a:ext cx="40629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413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 работы доступна категоризация по руководствам:</a:t>
            </a:r>
            <a:endParaRPr/>
          </a:p>
          <a:p>
            <a:pPr marL="263525" marR="0" lvl="0" indent="-1793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urier New"/>
              <a:buChar char="o"/>
            </a:pPr>
            <a:r>
              <a:rPr lang="ru" sz="1100"/>
              <a:t>Российские рекомендации по определению чувствительности 2025</a:t>
            </a:r>
            <a:endParaRPr sz="1100"/>
          </a:p>
          <a:p>
            <a:pPr marL="263525" marR="0" lvl="0" indent="-1793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urier New"/>
              <a:buChar char="o"/>
            </a:pPr>
            <a:r>
              <a:rPr lang="r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EUCAST Version 15, 2025</a:t>
            </a:r>
            <a:endParaRPr/>
          </a:p>
          <a:p>
            <a:pPr marL="263525" marR="0" lvl="0" indent="-1793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urier New"/>
              <a:buChar char="o"/>
            </a:pPr>
            <a:r>
              <a:rPr lang="r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EUCAST Fungi, Version 11, 2024</a:t>
            </a:r>
            <a:endParaRPr/>
          </a:p>
          <a:p>
            <a:pPr marL="263525" marR="0" lvl="0" indent="-1793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urier New"/>
              <a:buChar char="o"/>
            </a:pPr>
            <a:r>
              <a:rPr lang="r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EUCAST Version 14, 2024</a:t>
            </a:r>
            <a:endParaRPr/>
          </a:p>
          <a:p>
            <a:pPr marL="263525" marR="0" lvl="0" indent="-1793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urier New"/>
              <a:buChar char="o"/>
            </a:pPr>
            <a:r>
              <a:rPr lang="r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EUCAST Fungi, Version 10, 2020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3525" marR="0" lvl="0" indent="-1793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urier New"/>
              <a:buChar char="o"/>
            </a:pPr>
            <a:r>
              <a:rPr lang="r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CLSI M100, 2024</a:t>
            </a:r>
            <a:endParaRPr/>
          </a:p>
          <a:p>
            <a:pPr marL="263525" marR="0" lvl="0" indent="-1793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urier New"/>
              <a:buChar char="o"/>
            </a:pPr>
            <a:r>
              <a:rPr lang="r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CLSI M45</a:t>
            </a:r>
            <a:endParaRPr/>
          </a:p>
          <a:p>
            <a:pPr marL="263525" marR="0" lvl="0" indent="-1793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urier New"/>
              <a:buChar char="o"/>
            </a:pPr>
            <a:r>
              <a:rPr lang="r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CLSI M27M44S-ED3:2022</a:t>
            </a:r>
            <a:endParaRPr/>
          </a:p>
          <a:p>
            <a:pPr marL="263525" marR="0" lvl="0" indent="-1793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urier New"/>
              <a:buChar char="o"/>
            </a:pPr>
            <a:r>
              <a:rPr lang="r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EUCAST ECOFF</a:t>
            </a:r>
            <a:endParaRPr/>
          </a:p>
          <a:p>
            <a:pPr marL="263525" marR="0" lvl="0" indent="-1793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urier New"/>
              <a:buChar char="o"/>
            </a:pPr>
            <a:r>
              <a:rPr lang="r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 выходе новых руководств - происходит автоматическое обновление</a:t>
            </a:r>
            <a:endParaRPr/>
          </a:p>
        </p:txBody>
      </p:sp>
      <p:sp>
        <p:nvSpPr>
          <p:cNvPr id="314" name="Google Shape;314;p42"/>
          <p:cNvSpPr txBox="1"/>
          <p:nvPr/>
        </p:nvSpPr>
        <p:spPr>
          <a:xfrm>
            <a:off x="4719032" y="2316270"/>
            <a:ext cx="4251600" cy="17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413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Содержит более 1100 правил, описанных в соответствующих руководствах (EUCAST, CLSI, ECOFF), которые позволяют: </a:t>
            </a:r>
            <a:endParaRPr/>
          </a:p>
          <a:p>
            <a:pPr marL="263525" marR="0" lvl="0" indent="-1793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urier New"/>
              <a:buChar char="o"/>
            </a:pPr>
            <a:r>
              <a:rPr lang="r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Выявлять необычные и сомнительные результаты</a:t>
            </a:r>
            <a:endParaRPr/>
          </a:p>
          <a:p>
            <a:pPr marL="263525" marR="0" lvl="0" indent="-1793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urier New"/>
              <a:buChar char="o"/>
            </a:pPr>
            <a:r>
              <a:rPr lang="r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Выводить справочные сообщения об индикаторных препаратах</a:t>
            </a:r>
            <a:endParaRPr/>
          </a:p>
          <a:p>
            <a:pPr marL="263525" marR="0" lvl="0" indent="-1793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urier New"/>
              <a:buChar char="o"/>
            </a:pPr>
            <a:r>
              <a:rPr lang="r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Информировать о возможной неэффективности</a:t>
            </a:r>
            <a:endParaRPr/>
          </a:p>
          <a:p>
            <a:pPr marL="263525" marR="0" lvl="0" indent="-1793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urier New"/>
              <a:buChar char="o"/>
            </a:pPr>
            <a:r>
              <a:rPr lang="r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Сообщать о выявлении природной резистентности</a:t>
            </a:r>
            <a:endParaRPr/>
          </a:p>
          <a:p>
            <a:pPr marL="84138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2"/>
          <p:cNvSpPr/>
          <p:nvPr/>
        </p:nvSpPr>
        <p:spPr>
          <a:xfrm>
            <a:off x="720233" y="1263190"/>
            <a:ext cx="3148553" cy="954727"/>
          </a:xfrm>
          <a:prstGeom prst="flowChartTerminator">
            <a:avLst/>
          </a:prstGeom>
          <a:solidFill>
            <a:srgbClr val="9027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42"/>
          <p:cNvSpPr/>
          <p:nvPr/>
        </p:nvSpPr>
        <p:spPr>
          <a:xfrm>
            <a:off x="5270500" y="1263190"/>
            <a:ext cx="3148553" cy="954727"/>
          </a:xfrm>
          <a:prstGeom prst="flowChartTerminator">
            <a:avLst/>
          </a:prstGeom>
          <a:solidFill>
            <a:srgbClr val="9027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42"/>
          <p:cNvSpPr/>
          <p:nvPr/>
        </p:nvSpPr>
        <p:spPr>
          <a:xfrm>
            <a:off x="263051" y="4809875"/>
            <a:ext cx="6179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На </a:t>
            </a:r>
            <a:r>
              <a:rPr lang="ru" sz="1100" i="1"/>
              <a:t>сентябрь </a:t>
            </a:r>
            <a:r>
              <a:rPr lang="ru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2025 г. Информация регулярно обновляется </a:t>
            </a:r>
            <a:endParaRPr/>
          </a:p>
        </p:txBody>
      </p:sp>
      <p:sp>
        <p:nvSpPr>
          <p:cNvPr id="318" name="Google Shape;318;p42"/>
          <p:cNvSpPr txBox="1"/>
          <p:nvPr/>
        </p:nvSpPr>
        <p:spPr>
          <a:xfrm>
            <a:off x="720233" y="1460369"/>
            <a:ext cx="314855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Используемые критерии категоризации</a:t>
            </a:r>
            <a:endParaRPr/>
          </a:p>
        </p:txBody>
      </p:sp>
      <p:sp>
        <p:nvSpPr>
          <p:cNvPr id="319" name="Google Shape;319;p42"/>
          <p:cNvSpPr txBox="1"/>
          <p:nvPr/>
        </p:nvSpPr>
        <p:spPr>
          <a:xfrm>
            <a:off x="5270500" y="1563687"/>
            <a:ext cx="314855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Система проверок</a:t>
            </a:r>
            <a:endParaRPr/>
          </a:p>
        </p:txBody>
      </p:sp>
      <p:sp>
        <p:nvSpPr>
          <p:cNvPr id="320" name="Google Shape;320;p42"/>
          <p:cNvSpPr/>
          <p:nvPr/>
        </p:nvSpPr>
        <p:spPr>
          <a:xfrm>
            <a:off x="4821809" y="4011926"/>
            <a:ext cx="40459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 появлении новых справочных данных из соответствующих руководств об антимикробных препаратах и возбудителях система дополняется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>
            <a:spLocks noGrp="1"/>
          </p:cNvSpPr>
          <p:nvPr>
            <p:ph type="ctrTitle"/>
          </p:nvPr>
        </p:nvSpPr>
        <p:spPr>
          <a:xfrm>
            <a:off x="290225" y="1793913"/>
            <a:ext cx="4140300" cy="11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ru"/>
              <a:t>Интеграции</a:t>
            </a:r>
            <a:endParaRPr/>
          </a:p>
        </p:txBody>
      </p:sp>
      <p:sp>
        <p:nvSpPr>
          <p:cNvPr id="326" name="Google Shape;326;p43"/>
          <p:cNvSpPr/>
          <p:nvPr/>
        </p:nvSpPr>
        <p:spPr>
          <a:xfrm>
            <a:off x="4773850" y="1402125"/>
            <a:ext cx="4217700" cy="16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❖"/>
            </a:pPr>
            <a:r>
              <a:rPr lang="ru" sz="1600">
                <a:solidFill>
                  <a:schemeClr val="lt1"/>
                </a:solidFill>
              </a:rPr>
              <a:t>ЛИС АКЛ - Клиническая лаборатория</a:t>
            </a:r>
            <a:endParaRPr sz="1600">
              <a:solidFill>
                <a:schemeClr val="lt1"/>
              </a:solidFill>
            </a:endParaRPr>
          </a:p>
          <a:p>
            <a:pPr marL="28575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❖"/>
            </a:pPr>
            <a:r>
              <a:rPr lang="ru" sz="1600">
                <a:solidFill>
                  <a:schemeClr val="lt1"/>
                </a:solidFill>
              </a:rPr>
              <a:t>РТ МИС (пилот)</a:t>
            </a:r>
            <a:endParaRPr sz="1600"/>
          </a:p>
          <a:p>
            <a:pPr marL="28575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❖"/>
            </a:pPr>
            <a:r>
              <a:rPr lang="ru" sz="1600">
                <a:solidFill>
                  <a:schemeClr val="lt1"/>
                </a:solidFill>
              </a:rPr>
              <a:t>ПО способно получать информацию для мониторинга АМР помощью СЭМД «Заключение по результатам микробиологического исследования»</a:t>
            </a:r>
            <a:endParaRPr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4"/>
          <p:cNvSpPr txBox="1">
            <a:spLocks noGrp="1"/>
          </p:cNvSpPr>
          <p:nvPr>
            <p:ph type="ctrTitle"/>
          </p:nvPr>
        </p:nvSpPr>
        <p:spPr>
          <a:xfrm>
            <a:off x="172850" y="1629625"/>
            <a:ext cx="3956100" cy="11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ru"/>
              <a:t>Модули ПО</a:t>
            </a:r>
            <a:endParaRPr/>
          </a:p>
        </p:txBody>
      </p:sp>
      <p:sp>
        <p:nvSpPr>
          <p:cNvPr id="332" name="Google Shape;332;p44"/>
          <p:cNvSpPr/>
          <p:nvPr/>
        </p:nvSpPr>
        <p:spPr>
          <a:xfrm>
            <a:off x="4608700" y="108825"/>
            <a:ext cx="4535100" cy="49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50"/>
              <a:buFont typeface="Noto Sans Symbols"/>
              <a:buChar char="❖"/>
            </a:pPr>
            <a:r>
              <a:rPr lang="ru" sz="1200">
                <a:solidFill>
                  <a:schemeClr val="lt1"/>
                </a:solidFill>
              </a:rPr>
              <a:t>Модуль работы со справочной информацией: включает в себя справочники организмов, антибиотиков, дополнительных метаданных, установленных руководств и правил.</a:t>
            </a:r>
            <a:endParaRPr sz="1200">
              <a:solidFill>
                <a:schemeClr val="lt1"/>
              </a:solidFill>
            </a:endParaRPr>
          </a:p>
          <a:p>
            <a:pPr marL="285750" marR="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50"/>
              <a:buFont typeface="Noto Sans Symbols"/>
              <a:buChar char="❖"/>
            </a:pPr>
            <a:r>
              <a:rPr lang="ru" sz="1200">
                <a:solidFill>
                  <a:schemeClr val="lt1"/>
                </a:solidFill>
              </a:rPr>
              <a:t>Модуль вычислений: осуществляет категоризацию и проверку срабатывания правил в онлайн-режиме</a:t>
            </a:r>
            <a:endParaRPr sz="1200">
              <a:solidFill>
                <a:schemeClr val="lt1"/>
              </a:solidFill>
            </a:endParaRPr>
          </a:p>
          <a:p>
            <a:pPr marL="285750" marR="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50"/>
              <a:buFont typeface="Noto Sans Symbols"/>
              <a:buChar char="❖"/>
            </a:pPr>
            <a:r>
              <a:rPr lang="ru" sz="1200">
                <a:solidFill>
                  <a:schemeClr val="lt1"/>
                </a:solidFill>
              </a:rPr>
              <a:t>Модули фоновой обработки: обеспечивают равномерность нагрузки системы и обработку исторических данных в случае пиковых нагрузок</a:t>
            </a:r>
            <a:endParaRPr sz="1200">
              <a:solidFill>
                <a:schemeClr val="lt1"/>
              </a:solidFill>
            </a:endParaRPr>
          </a:p>
          <a:p>
            <a:pPr marL="285750" marR="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50"/>
              <a:buFont typeface="Noto Sans Symbols"/>
              <a:buChar char="❖"/>
            </a:pPr>
            <a:r>
              <a:rPr lang="ru" sz="1200">
                <a:solidFill>
                  <a:schemeClr val="lt1"/>
                </a:solidFill>
              </a:rPr>
              <a:t>Модуль анализа: осуществляет подсчет различных статистик и анализ исторических данных.</a:t>
            </a:r>
            <a:endParaRPr sz="1200">
              <a:solidFill>
                <a:schemeClr val="lt1"/>
              </a:solidFill>
            </a:endParaRPr>
          </a:p>
          <a:p>
            <a:pPr marL="285750" marR="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50"/>
              <a:buFont typeface="Noto Sans Symbols"/>
              <a:buChar char="❖"/>
            </a:pPr>
            <a:r>
              <a:rPr lang="ru" sz="1200">
                <a:solidFill>
                  <a:schemeClr val="lt1"/>
                </a:solidFill>
              </a:rPr>
              <a:t>Хранилище справочных данных: содержит таксономию микроорганизмов, препаратов, руководств и остальных загруженных справочников.</a:t>
            </a:r>
            <a:endParaRPr sz="1200">
              <a:solidFill>
                <a:schemeClr val="lt1"/>
              </a:solidFill>
            </a:endParaRPr>
          </a:p>
          <a:p>
            <a:pPr marL="285750" marR="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50"/>
              <a:buFont typeface="Noto Sans Symbols"/>
              <a:buChar char="❖"/>
            </a:pPr>
            <a:r>
              <a:rPr lang="ru" sz="1200">
                <a:solidFill>
                  <a:schemeClr val="lt1"/>
                </a:solidFill>
              </a:rPr>
              <a:t>Хранилище исторических данных: содержит в себе историю всех переданных запросов на категоризацию пользователями и ЛИС.</a:t>
            </a:r>
            <a:endParaRPr sz="1200">
              <a:solidFill>
                <a:schemeClr val="lt1"/>
              </a:solidFill>
            </a:endParaRPr>
          </a:p>
          <a:p>
            <a:pPr marL="285750" marR="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50"/>
              <a:buFont typeface="Noto Sans Symbols"/>
              <a:buChar char="❖"/>
            </a:pPr>
            <a:r>
              <a:rPr lang="ru" sz="1200">
                <a:solidFill>
                  <a:schemeClr val="lt1"/>
                </a:solidFill>
              </a:rPr>
              <a:t>Хранилище аналитических данных: содержит подготовленные для быстрого анализа агрегированных исторических данных.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5"/>
          <p:cNvSpPr txBox="1">
            <a:spLocks noGrp="1"/>
          </p:cNvSpPr>
          <p:nvPr>
            <p:ph type="ctrTitle"/>
          </p:nvPr>
        </p:nvSpPr>
        <p:spPr>
          <a:xfrm>
            <a:off x="164400" y="31475"/>
            <a:ext cx="61794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"/>
              <a:t>Категории пользователей</a:t>
            </a:r>
            <a:endParaRPr/>
          </a:p>
        </p:txBody>
      </p:sp>
      <p:sp>
        <p:nvSpPr>
          <p:cNvPr id="338" name="Google Shape;338;p45"/>
          <p:cNvSpPr txBox="1"/>
          <p:nvPr/>
        </p:nvSpPr>
        <p:spPr>
          <a:xfrm>
            <a:off x="102325" y="1127850"/>
            <a:ext cx="5701800" cy="28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urier New"/>
              <a:buChar char="●"/>
            </a:pPr>
            <a:r>
              <a:rPr lang="ru">
                <a:solidFill>
                  <a:srgbClr val="2C2C36"/>
                </a:solidFill>
              </a:rPr>
              <a:t>Микробиологи, лаборанты, средний медицинский персонал (основные пользователи для проверки заключений)</a:t>
            </a:r>
            <a:endParaRPr>
              <a:solidFill>
                <a:srgbClr val="2C2C36"/>
              </a:solidFill>
            </a:endParaRP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urier New"/>
              <a:buChar char="●"/>
            </a:pPr>
            <a:r>
              <a:rPr lang="ru">
                <a:solidFill>
                  <a:srgbClr val="2C2C36"/>
                </a:solidFill>
              </a:rPr>
              <a:t>Клинические фармакологи (для анализа данных и разработки протоколов терапии)</a:t>
            </a:r>
            <a:endParaRPr>
              <a:solidFill>
                <a:srgbClr val="2C2C36"/>
              </a:solidFill>
            </a:endParaRP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urier New"/>
              <a:buChar char="●"/>
            </a:pPr>
            <a:r>
              <a:rPr lang="ru">
                <a:solidFill>
                  <a:srgbClr val="2C2C36"/>
                </a:solidFill>
              </a:rPr>
              <a:t>Эпидемиологи (для мониторинга АМР на региональном уровне)</a:t>
            </a:r>
            <a:endParaRPr>
              <a:solidFill>
                <a:srgbClr val="2C2C36"/>
              </a:solidFill>
            </a:endParaRP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urier New"/>
              <a:buChar char="●"/>
            </a:pPr>
            <a:r>
              <a:rPr lang="ru">
                <a:solidFill>
                  <a:srgbClr val="2C2C36"/>
                </a:solidFill>
              </a:rPr>
              <a:t>Лечащие врачи, которые назначают антимикробные препараты </a:t>
            </a:r>
            <a:endParaRPr>
              <a:solidFill>
                <a:srgbClr val="2C2C36"/>
              </a:solidFill>
            </a:endParaRP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urier New"/>
              <a:buChar char="●"/>
            </a:pPr>
            <a:r>
              <a:rPr lang="ru">
                <a:solidFill>
                  <a:srgbClr val="2C2C36"/>
                </a:solidFill>
              </a:rPr>
              <a:t>Администраторы медицинских организаций (для управленческих решений)</a:t>
            </a:r>
            <a:endParaRPr>
              <a:solidFill>
                <a:srgbClr val="2C2C36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solidFill>
                <a:srgbClr val="2C2C36"/>
              </a:solidFill>
            </a:endParaRPr>
          </a:p>
        </p:txBody>
      </p:sp>
      <p:sp>
        <p:nvSpPr>
          <p:cNvPr id="339" name="Google Shape;339;p45"/>
          <p:cNvSpPr txBox="1"/>
          <p:nvPr/>
        </p:nvSpPr>
        <p:spPr>
          <a:xfrm>
            <a:off x="0" y="4096800"/>
            <a:ext cx="9144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1800"/>
              </a:spcBef>
              <a:spcAft>
                <a:spcPts val="0"/>
              </a:spcAft>
              <a:buClr>
                <a:srgbClr val="2C2C36"/>
              </a:buClr>
              <a:buSzPts val="1400"/>
              <a:buChar char="❖"/>
            </a:pPr>
            <a:r>
              <a:rPr lang="ru">
                <a:solidFill>
                  <a:schemeClr val="dk1"/>
                </a:solidFill>
              </a:rPr>
              <a:t>С точки зрения пользователя система представляет собой веб-приложение, доступ к которой осуществляется через веб-браузер.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1000"/>
              </a:spcAft>
              <a:buClr>
                <a:srgbClr val="2C2C36"/>
              </a:buClr>
              <a:buSzPts val="1400"/>
              <a:buChar char="❖"/>
            </a:pPr>
            <a:r>
              <a:rPr lang="ru">
                <a:solidFill>
                  <a:schemeClr val="dk1"/>
                </a:solidFill>
              </a:rPr>
              <a:t>Для каждого пользователя заведены индивидуальные учетные записи, пользователи при этом объединены в соответствующие медицинские организации согласно их принадлежности.</a:t>
            </a:r>
            <a:endParaRPr/>
          </a:p>
        </p:txBody>
      </p:sp>
      <p:grpSp>
        <p:nvGrpSpPr>
          <p:cNvPr id="340" name="Google Shape;340;p45"/>
          <p:cNvGrpSpPr/>
          <p:nvPr/>
        </p:nvGrpSpPr>
        <p:grpSpPr>
          <a:xfrm>
            <a:off x="6473734" y="1222572"/>
            <a:ext cx="2041100" cy="2698341"/>
            <a:chOff x="5769338" y="289250"/>
            <a:chExt cx="3131963" cy="4596051"/>
          </a:xfrm>
        </p:grpSpPr>
        <p:pic>
          <p:nvPicPr>
            <p:cNvPr id="341" name="Google Shape;341;p4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902263" y="289250"/>
              <a:ext cx="1114150" cy="1114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2" name="Google Shape;342;p4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69338" y="1459050"/>
              <a:ext cx="915276" cy="91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4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877687" y="1459050"/>
              <a:ext cx="915276" cy="9152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4" name="Google Shape;344;p45"/>
            <p:cNvGrpSpPr/>
            <p:nvPr/>
          </p:nvGrpSpPr>
          <p:grpSpPr>
            <a:xfrm>
              <a:off x="6684615" y="3135275"/>
              <a:ext cx="1301400" cy="523200"/>
              <a:chOff x="6832690" y="3502400"/>
              <a:chExt cx="1301400" cy="523200"/>
            </a:xfrm>
          </p:grpSpPr>
          <p:sp>
            <p:nvSpPr>
              <p:cNvPr id="345" name="Google Shape;345;p45"/>
              <p:cNvSpPr/>
              <p:nvPr/>
            </p:nvSpPr>
            <p:spPr>
              <a:xfrm>
                <a:off x="6832690" y="3502400"/>
                <a:ext cx="1301400" cy="523200"/>
              </a:xfrm>
              <a:prstGeom prst="roundRect">
                <a:avLst>
                  <a:gd name="adj" fmla="val 16667"/>
                </a:avLst>
              </a:prstGeom>
              <a:noFill/>
              <a:ln w="29525" cap="flat" cmpd="sng">
                <a:solidFill>
                  <a:srgbClr val="9027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53175" tIns="53175" rIns="53175" bIns="531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Clr>
                    <a:srgbClr val="90278E"/>
                  </a:buClr>
                  <a:buSzPts val="620"/>
                  <a:buFont typeface="Roboto"/>
                  <a:buNone/>
                </a:pPr>
                <a:r>
                  <a:rPr lang="ru" sz="620" b="1">
                    <a:solidFill>
                      <a:srgbClr val="90278E"/>
                    </a:solidFill>
                    <a:latin typeface="Roboto"/>
                    <a:ea typeface="Roboto"/>
                    <a:cs typeface="Roboto"/>
                    <a:sym typeface="Roboto"/>
                  </a:rPr>
                  <a:t>Абиограм</a:t>
                </a:r>
                <a:endParaRPr sz="620" b="1">
                  <a:solidFill>
                    <a:srgbClr val="90278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346" name="Google Shape;346;p45"/>
              <p:cNvPicPr preferRelativeResize="0"/>
              <p:nvPr/>
            </p:nvPicPr>
            <p:blipFill rotWithShape="1">
              <a:blip r:embed="rId6">
                <a:alphaModFix/>
              </a:blip>
              <a:srcRect l="6868" t="17266" r="71794" b="21697"/>
              <a:stretch/>
            </p:blipFill>
            <p:spPr>
              <a:xfrm>
                <a:off x="6857672" y="3605219"/>
                <a:ext cx="300526" cy="3005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47" name="Google Shape;347;p45"/>
            <p:cNvSpPr/>
            <p:nvPr/>
          </p:nvSpPr>
          <p:spPr>
            <a:xfrm>
              <a:off x="7263325" y="2751875"/>
              <a:ext cx="144000" cy="144000"/>
            </a:xfrm>
            <a:prstGeom prst="ellipse">
              <a:avLst/>
            </a:prstGeom>
            <a:solidFill>
              <a:srgbClr val="EAD1DC"/>
            </a:solidFill>
            <a:ln w="29525" cap="flat" cmpd="sng">
              <a:solidFill>
                <a:srgbClr val="9027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3175" tIns="53175" rIns="53175" bIns="531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85"/>
                <a:buFont typeface="Arial"/>
                <a:buNone/>
              </a:pPr>
              <a:endParaRPr sz="108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8" name="Google Shape;348;p45"/>
            <p:cNvPicPr preferRelativeResize="0"/>
            <p:nvPr/>
          </p:nvPicPr>
          <p:blipFill rotWithShape="1">
            <a:blip r:embed="rId7">
              <a:alphaModFix/>
            </a:blip>
            <a:srcRect l="15209" t="8687" r="12671" b="8414"/>
            <a:stretch/>
          </p:blipFill>
          <p:spPr>
            <a:xfrm>
              <a:off x="7986025" y="1390650"/>
              <a:ext cx="915276" cy="10520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49" name="Google Shape;349;p45"/>
            <p:cNvCxnSpPr>
              <a:stCxn id="342" idx="2"/>
              <a:endCxn id="347" idx="2"/>
            </p:cNvCxnSpPr>
            <p:nvPr/>
          </p:nvCxnSpPr>
          <p:spPr>
            <a:xfrm rot="-5400000" flipH="1">
              <a:off x="6520376" y="2080926"/>
              <a:ext cx="449400" cy="1036200"/>
            </a:xfrm>
            <a:prstGeom prst="bentConnector2">
              <a:avLst/>
            </a:prstGeom>
            <a:noFill/>
            <a:ln w="29525" cap="flat" cmpd="sng">
              <a:solidFill>
                <a:srgbClr val="EB008B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350" name="Google Shape;350;p45"/>
            <p:cNvCxnSpPr>
              <a:stCxn id="343" idx="2"/>
              <a:endCxn id="347" idx="0"/>
            </p:cNvCxnSpPr>
            <p:nvPr/>
          </p:nvCxnSpPr>
          <p:spPr>
            <a:xfrm rot="-5400000" flipH="1">
              <a:off x="7147075" y="2562576"/>
              <a:ext cx="377400" cy="900"/>
            </a:xfrm>
            <a:prstGeom prst="bentConnector3">
              <a:avLst>
                <a:gd name="adj1" fmla="val 50020"/>
              </a:avLst>
            </a:prstGeom>
            <a:noFill/>
            <a:ln w="29525" cap="flat" cmpd="sng">
              <a:solidFill>
                <a:srgbClr val="EB008B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351" name="Google Shape;351;p45"/>
            <p:cNvCxnSpPr>
              <a:stCxn id="348" idx="2"/>
              <a:endCxn id="347" idx="6"/>
            </p:cNvCxnSpPr>
            <p:nvPr/>
          </p:nvCxnSpPr>
          <p:spPr>
            <a:xfrm rot="5400000">
              <a:off x="7735063" y="2115126"/>
              <a:ext cx="381000" cy="1036200"/>
            </a:xfrm>
            <a:prstGeom prst="bentConnector2">
              <a:avLst/>
            </a:prstGeom>
            <a:noFill/>
            <a:ln w="29525" cap="flat" cmpd="sng">
              <a:solidFill>
                <a:srgbClr val="EB008B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352" name="Google Shape;352;p45"/>
            <p:cNvCxnSpPr>
              <a:stCxn id="347" idx="4"/>
              <a:endCxn id="345" idx="0"/>
            </p:cNvCxnSpPr>
            <p:nvPr/>
          </p:nvCxnSpPr>
          <p:spPr>
            <a:xfrm>
              <a:off x="7335325" y="2895875"/>
              <a:ext cx="0" cy="239400"/>
            </a:xfrm>
            <a:prstGeom prst="straightConnector1">
              <a:avLst/>
            </a:prstGeom>
            <a:noFill/>
            <a:ln w="29525" cap="flat" cmpd="sng">
              <a:solidFill>
                <a:srgbClr val="90278E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353" name="Google Shape;353;p4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877988" y="3970025"/>
              <a:ext cx="915276" cy="9152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54" name="Google Shape;354;p45"/>
            <p:cNvCxnSpPr>
              <a:stCxn id="345" idx="2"/>
              <a:endCxn id="353" idx="0"/>
            </p:cNvCxnSpPr>
            <p:nvPr/>
          </p:nvCxnSpPr>
          <p:spPr>
            <a:xfrm>
              <a:off x="7335315" y="3658475"/>
              <a:ext cx="300" cy="311400"/>
            </a:xfrm>
            <a:prstGeom prst="straightConnector1">
              <a:avLst/>
            </a:prstGeom>
            <a:noFill/>
            <a:ln w="29525" cap="flat" cmpd="sng">
              <a:solidFill>
                <a:srgbClr val="90278E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55" name="Google Shape;355;p45"/>
          <p:cNvGrpSpPr/>
          <p:nvPr/>
        </p:nvGrpSpPr>
        <p:grpSpPr>
          <a:xfrm>
            <a:off x="5316126" y="2771897"/>
            <a:ext cx="1564906" cy="624870"/>
            <a:chOff x="5670350" y="2071849"/>
            <a:chExt cx="1753200" cy="700056"/>
          </a:xfrm>
        </p:grpSpPr>
        <p:sp>
          <p:nvSpPr>
            <p:cNvPr id="356" name="Google Shape;356;p45"/>
            <p:cNvSpPr/>
            <p:nvPr/>
          </p:nvSpPr>
          <p:spPr>
            <a:xfrm>
              <a:off x="5772673" y="2071849"/>
              <a:ext cx="1446498" cy="700056"/>
            </a:xfrm>
            <a:prstGeom prst="flowChartTerminator">
              <a:avLst/>
            </a:prstGeom>
            <a:solidFill>
              <a:srgbClr val="90278E"/>
            </a:solidFill>
            <a:ln>
              <a:noFill/>
            </a:ln>
          </p:spPr>
          <p:txBody>
            <a:bodyPr spcFirstLastPara="1" wrap="square" lIns="81600" tIns="40800" rIns="81600" bIns="4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4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45"/>
            <p:cNvSpPr txBox="1"/>
            <p:nvPr/>
          </p:nvSpPr>
          <p:spPr>
            <a:xfrm>
              <a:off x="5670350" y="2135525"/>
              <a:ext cx="17532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600" tIns="81600" rIns="81600" bIns="816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6" b="1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210 АРМ</a:t>
              </a:r>
              <a:endParaRPr sz="1606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3" b="1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за 2022-2024 гг.</a:t>
              </a:r>
              <a:endParaRPr sz="803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6"/>
          <p:cNvSpPr txBox="1">
            <a:spLocks noGrp="1"/>
          </p:cNvSpPr>
          <p:nvPr>
            <p:ph type="ctrTitle"/>
          </p:nvPr>
        </p:nvSpPr>
        <p:spPr>
          <a:xfrm>
            <a:off x="156525" y="-62075"/>
            <a:ext cx="61794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"/>
              <a:t>Обзор профессиональных решений в области АМР</a:t>
            </a:r>
            <a:endParaRPr/>
          </a:p>
        </p:txBody>
      </p:sp>
      <p:graphicFrame>
        <p:nvGraphicFramePr>
          <p:cNvPr id="363" name="Google Shape;363;p46"/>
          <p:cNvGraphicFramePr/>
          <p:nvPr/>
        </p:nvGraphicFramePr>
        <p:xfrm>
          <a:off x="56525" y="103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{158D7BE0-FF57-4C21-B5DA-EF4704B3B503}</a:tableStyleId>
              </a:tblPr>
              <a:tblGrid>
                <a:gridCol w="181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4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5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50" b="1"/>
                        <a:t>Критерий</a:t>
                      </a:r>
                      <a:endParaRPr sz="115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50" b="1"/>
                        <a:t>АБиоГрам</a:t>
                      </a:r>
                      <a:endParaRPr sz="115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50" b="1"/>
                        <a:t>AMRcloud/AMRexpert</a:t>
                      </a:r>
                      <a:endParaRPr sz="115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50" b="1"/>
                        <a:t>WHOnet</a:t>
                      </a:r>
                      <a:endParaRPr sz="115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150"/>
                        <a:t>Тип решения</a:t>
                      </a:r>
                      <a:endParaRPr sz="11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150"/>
                        <a:t>Промышленное, валидированное в РФ</a:t>
                      </a:r>
                      <a:endParaRPr sz="11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150"/>
                        <a:t>Общественный проект</a:t>
                      </a:r>
                      <a:endParaRPr sz="11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150"/>
                        <a:t>Импортное решение для локального использования (США)</a:t>
                      </a:r>
                      <a:endParaRPr sz="11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150"/>
                        <a:t>Мониторинг в реальном времени</a:t>
                      </a:r>
                      <a:endParaRPr sz="11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150"/>
                        <a:t>✔️</a:t>
                      </a:r>
                      <a:endParaRPr sz="11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150"/>
                        <a:t>❌ (только ручная выгрузка)</a:t>
                      </a:r>
                      <a:endParaRPr sz="11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150"/>
                        <a:t>❌ (требует импорта данных)</a:t>
                      </a:r>
                      <a:endParaRPr sz="11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150"/>
                        <a:t>Интеграция с ЛИС/МИС</a:t>
                      </a:r>
                      <a:endParaRPr sz="11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150"/>
                        <a:t>✔️ (бесшовная)</a:t>
                      </a:r>
                      <a:endParaRPr sz="11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150"/>
                        <a:t>❌</a:t>
                      </a:r>
                      <a:endParaRPr sz="11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150"/>
                        <a:t>❌</a:t>
                      </a:r>
                      <a:endParaRPr sz="11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150"/>
                        <a:t>Автообновление EUCAST/CLSI (2025)</a:t>
                      </a:r>
                      <a:endParaRPr sz="11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150"/>
                        <a:t>✔️</a:t>
                      </a:r>
                      <a:endParaRPr sz="11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150"/>
                        <a:t>❌</a:t>
                      </a:r>
                      <a:endParaRPr sz="11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150"/>
                        <a:t>❌</a:t>
                      </a:r>
                      <a:endParaRPr sz="11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150"/>
                        <a:t>Российские рекомендации</a:t>
                      </a:r>
                      <a:endParaRPr sz="11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150"/>
                        <a:t>✔️</a:t>
                      </a:r>
                      <a:endParaRPr sz="11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150"/>
                        <a:t>❌</a:t>
                      </a:r>
                      <a:endParaRPr sz="11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150"/>
                        <a:t>❌</a:t>
                      </a:r>
                      <a:endParaRPr sz="11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150"/>
                        <a:t>Региональный масштаб</a:t>
                      </a:r>
                      <a:endParaRPr sz="11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150"/>
                        <a:t>✔️</a:t>
                      </a:r>
                      <a:endParaRPr sz="11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150"/>
                        <a:t>❌</a:t>
                      </a:r>
                      <a:endParaRPr sz="11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150"/>
                        <a:t>❌</a:t>
                      </a:r>
                      <a:endParaRPr sz="11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7"/>
          <p:cNvSpPr txBox="1">
            <a:spLocks noGrp="1"/>
          </p:cNvSpPr>
          <p:nvPr>
            <p:ph type="ctrTitle"/>
          </p:nvPr>
        </p:nvSpPr>
        <p:spPr>
          <a:xfrm>
            <a:off x="156525" y="-62075"/>
            <a:ext cx="61794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"/>
              <a:t>Обзор профессиональных решений в области АМР</a:t>
            </a:r>
            <a:endParaRPr/>
          </a:p>
        </p:txBody>
      </p:sp>
      <p:graphicFrame>
        <p:nvGraphicFramePr>
          <p:cNvPr id="369" name="Google Shape;369;p47"/>
          <p:cNvGraphicFramePr/>
          <p:nvPr/>
        </p:nvGraphicFramePr>
        <p:xfrm>
          <a:off x="62150" y="104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{158D7BE0-FF57-4C21-B5DA-EF4704B3B503}</a:tableStyleId>
              </a:tblPr>
              <a:tblGrid>
                <a:gridCol w="195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80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50" b="1"/>
                        <a:t>Критерий</a:t>
                      </a:r>
                      <a:endParaRPr sz="115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50" b="1"/>
                        <a:t>АБиоГрам</a:t>
                      </a:r>
                      <a:endParaRPr sz="115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50" b="1">
                          <a:solidFill>
                            <a:schemeClr val="dk1"/>
                          </a:solidFill>
                        </a:rPr>
                        <a:t>AMRcloud/AMRexpert</a:t>
                      </a:r>
                      <a:endParaRPr sz="115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50" b="1"/>
                        <a:t>WHOnet</a:t>
                      </a:r>
                      <a:endParaRPr sz="115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50">
                          <a:solidFill>
                            <a:srgbClr val="404040"/>
                          </a:solidFill>
                        </a:rPr>
                        <a:t>Реестр отечественного ПО/проверка РЗН</a:t>
                      </a:r>
                      <a:endParaRPr sz="1150">
                        <a:solidFill>
                          <a:srgbClr val="40404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50">
                          <a:solidFill>
                            <a:srgbClr val="404040"/>
                          </a:solidFill>
                        </a:rPr>
                        <a:t>✔️</a:t>
                      </a:r>
                      <a:endParaRPr sz="1150">
                        <a:solidFill>
                          <a:srgbClr val="40404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50">
                          <a:solidFill>
                            <a:srgbClr val="404040"/>
                          </a:solidFill>
                        </a:rPr>
                        <a:t>❌</a:t>
                      </a:r>
                      <a:endParaRPr sz="1150">
                        <a:solidFill>
                          <a:srgbClr val="40404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50">
                          <a:solidFill>
                            <a:srgbClr val="404040"/>
                          </a:solidFill>
                        </a:rPr>
                        <a:t>❌</a:t>
                      </a:r>
                      <a:endParaRPr sz="1150">
                        <a:solidFill>
                          <a:srgbClr val="40404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50">
                          <a:solidFill>
                            <a:srgbClr val="404040"/>
                          </a:solidFill>
                        </a:rPr>
                        <a:t>Техподдержка</a:t>
                      </a:r>
                      <a:endParaRPr sz="1150">
                        <a:solidFill>
                          <a:srgbClr val="40404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50">
                          <a:solidFill>
                            <a:srgbClr val="404040"/>
                          </a:solidFill>
                        </a:rPr>
                        <a:t>✔️</a:t>
                      </a:r>
                      <a:endParaRPr sz="1150">
                        <a:solidFill>
                          <a:srgbClr val="40404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50">
                          <a:solidFill>
                            <a:srgbClr val="404040"/>
                          </a:solidFill>
                        </a:rPr>
                        <a:t>❌</a:t>
                      </a:r>
                      <a:endParaRPr sz="1150">
                        <a:solidFill>
                          <a:srgbClr val="40404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50">
                          <a:solidFill>
                            <a:srgbClr val="404040"/>
                          </a:solidFill>
                        </a:rPr>
                        <a:t>❌ </a:t>
                      </a:r>
                      <a:endParaRPr sz="1150">
                        <a:solidFill>
                          <a:srgbClr val="40404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50">
                          <a:solidFill>
                            <a:srgbClr val="404040"/>
                          </a:solidFill>
                        </a:rPr>
                        <a:t>Примеры внедрения</a:t>
                      </a:r>
                      <a:endParaRPr sz="1150">
                        <a:solidFill>
                          <a:srgbClr val="40404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9999" lvl="0" indent="-158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150"/>
                        <a:buChar char="●"/>
                      </a:pPr>
                      <a:r>
                        <a:rPr lang="ru" sz="1150" b="1">
                          <a:solidFill>
                            <a:srgbClr val="404040"/>
                          </a:solidFill>
                        </a:rPr>
                        <a:t>ЯНАО</a:t>
                      </a:r>
                      <a:r>
                        <a:rPr lang="ru" sz="1150">
                          <a:solidFill>
                            <a:srgbClr val="404040"/>
                          </a:solidFill>
                        </a:rPr>
                        <a:t>: региональная система (100% бак. лабораторий подключены)</a:t>
                      </a:r>
                      <a:endParaRPr sz="1150">
                        <a:solidFill>
                          <a:srgbClr val="404040"/>
                        </a:solidFill>
                      </a:endParaRPr>
                    </a:p>
                    <a:p>
                      <a:pPr marL="179999" lvl="0" indent="-158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150"/>
                        <a:buChar char="●"/>
                      </a:pPr>
                      <a:r>
                        <a:rPr lang="ru" sz="1150" b="1">
                          <a:solidFill>
                            <a:srgbClr val="404040"/>
                          </a:solidFill>
                        </a:rPr>
                        <a:t>ГКБ им. Боткина (СПб)</a:t>
                      </a:r>
                      <a:r>
                        <a:rPr lang="ru" sz="1150">
                          <a:solidFill>
                            <a:srgbClr val="404040"/>
                          </a:solidFill>
                        </a:rPr>
                        <a:t>: 3 000 заказов/сутки</a:t>
                      </a:r>
                      <a:endParaRPr sz="1150">
                        <a:solidFill>
                          <a:srgbClr val="404040"/>
                        </a:solidFill>
                      </a:endParaRPr>
                    </a:p>
                    <a:p>
                      <a:pPr marL="179999" lvl="0" indent="-158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150"/>
                        <a:buChar char="●"/>
                      </a:pPr>
                      <a:r>
                        <a:rPr lang="ru" sz="1150" b="1">
                          <a:solidFill>
                            <a:srgbClr val="404040"/>
                          </a:solidFill>
                        </a:rPr>
                        <a:t>НМИЦ ЛРЦ (Москва)</a:t>
                      </a:r>
                      <a:r>
                        <a:rPr lang="ru" sz="1150">
                          <a:solidFill>
                            <a:srgbClr val="404040"/>
                          </a:solidFill>
                        </a:rPr>
                        <a:t>: 50 заказов/сутки</a:t>
                      </a:r>
                      <a:endParaRPr sz="1150">
                        <a:solidFill>
                          <a:srgbClr val="404040"/>
                        </a:solidFill>
                      </a:endParaRPr>
                    </a:p>
                    <a:p>
                      <a:pPr marL="179999" lvl="0" indent="-158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150"/>
                        <a:buChar char="●"/>
                      </a:pPr>
                      <a:r>
                        <a:rPr lang="ru" sz="1150" b="1">
                          <a:solidFill>
                            <a:srgbClr val="404040"/>
                          </a:solidFill>
                        </a:rPr>
                        <a:t>ДЗМ (Москва)</a:t>
                      </a:r>
                      <a:r>
                        <a:rPr lang="ru" sz="1150">
                          <a:solidFill>
                            <a:srgbClr val="404040"/>
                          </a:solidFill>
                        </a:rPr>
                        <a:t>: 5 000 заказов/сутки</a:t>
                      </a:r>
                      <a:endParaRPr sz="1150">
                        <a:solidFill>
                          <a:srgbClr val="40404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50">
                          <a:solidFill>
                            <a:srgbClr val="404040"/>
                          </a:solidFill>
                        </a:rPr>
                        <a:t>Используется единичными организациями на свой риск (согласно лицензии)</a:t>
                      </a:r>
                      <a:endParaRPr sz="1150">
                        <a:solidFill>
                          <a:srgbClr val="40404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50">
                          <a:solidFill>
                            <a:srgbClr val="404040"/>
                          </a:solidFill>
                        </a:rPr>
                        <a:t>Используется единичными организациями на свой риск (согласно лицензии)</a:t>
                      </a:r>
                      <a:endParaRPr sz="1150">
                        <a:solidFill>
                          <a:srgbClr val="40404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0" name="Google Shape;370;p47"/>
          <p:cNvSpPr txBox="1"/>
          <p:nvPr/>
        </p:nvSpPr>
        <p:spPr>
          <a:xfrm>
            <a:off x="62150" y="3963100"/>
            <a:ext cx="9144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АБиоГрам — единственное решение с полным циклом (направлено на автоматизацию диагностики + мониторинга), а также валидированное в РФ (Реестр отечественного ПО, проверен РЗН), и использующееся в лабораториях страны с крупнейшим потоком и развернутое в промышленной среде в региональной системе здравоохранения.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/>
        </p:nvSpPr>
        <p:spPr>
          <a:xfrm>
            <a:off x="336942" y="5499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2600" b="1">
                <a:solidFill>
                  <a:srgbClr val="90278E"/>
                </a:solidFill>
                <a:latin typeface="Arial Black"/>
                <a:ea typeface="Arial Black"/>
                <a:cs typeface="Arial Black"/>
                <a:sym typeface="Arial Black"/>
              </a:rPr>
              <a:t>Актуальность (глобально)</a:t>
            </a:r>
            <a:endParaRPr sz="2600" b="1">
              <a:solidFill>
                <a:srgbClr val="90278E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56" name="Google Shape;15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1075" y="550185"/>
            <a:ext cx="3636475" cy="202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0"/>
          <p:cNvSpPr txBox="1"/>
          <p:nvPr/>
        </p:nvSpPr>
        <p:spPr>
          <a:xfrm>
            <a:off x="49325" y="684300"/>
            <a:ext cx="5043000" cy="43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F2B2E"/>
                </a:solidFill>
                <a:latin typeface="Onest"/>
                <a:ea typeface="Onest"/>
                <a:cs typeface="Onest"/>
                <a:sym typeface="Onest"/>
              </a:rPr>
              <a:t>Антимикробная резистентность (АМР) будет причиной </a:t>
            </a:r>
            <a:r>
              <a:rPr lang="ru" b="1">
                <a:solidFill>
                  <a:srgbClr val="90278E"/>
                </a:solidFill>
                <a:latin typeface="Onest"/>
                <a:ea typeface="Onest"/>
                <a:cs typeface="Onest"/>
                <a:sym typeface="Onest"/>
              </a:rPr>
              <a:t>10 миллионов смертей</a:t>
            </a:r>
            <a:r>
              <a:rPr lang="ru">
                <a:solidFill>
                  <a:srgbClr val="2F2B2E"/>
                </a:solidFill>
                <a:latin typeface="Onest"/>
                <a:ea typeface="Onest"/>
                <a:cs typeface="Onest"/>
                <a:sym typeface="Onest"/>
              </a:rPr>
              <a:t> и общие экономические потери будут оцениваться </a:t>
            </a:r>
            <a:r>
              <a:rPr lang="ru" b="1">
                <a:solidFill>
                  <a:srgbClr val="90278E"/>
                </a:solidFill>
                <a:latin typeface="Onest"/>
                <a:ea typeface="Onest"/>
                <a:cs typeface="Onest"/>
                <a:sym typeface="Onest"/>
              </a:rPr>
              <a:t>100 трлн. долларов США к 2050 году</a:t>
            </a:r>
            <a:r>
              <a:rPr lang="ru">
                <a:solidFill>
                  <a:srgbClr val="2F2B2E"/>
                </a:solidFill>
                <a:latin typeface="Onest"/>
                <a:ea typeface="Onest"/>
                <a:cs typeface="Onest"/>
                <a:sym typeface="Onest"/>
              </a:rPr>
              <a:t>.</a:t>
            </a:r>
            <a:endParaRPr>
              <a:solidFill>
                <a:srgbClr val="2F2B2E"/>
              </a:solidFill>
              <a:latin typeface="Onest"/>
              <a:ea typeface="Onest"/>
              <a:cs typeface="Onest"/>
              <a:sym typeface="Ones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F2B2E"/>
                </a:solidFill>
                <a:latin typeface="Onest"/>
                <a:ea typeface="Onest"/>
                <a:cs typeface="Onest"/>
                <a:sym typeface="Onest"/>
              </a:rPr>
              <a:t>В 2024 году ООН объявило АМР угрозой №1 для мирового здравоохранения. Причин несколько:</a:t>
            </a:r>
            <a:endParaRPr>
              <a:solidFill>
                <a:srgbClr val="2F2B2E"/>
              </a:solidFill>
              <a:latin typeface="Onest"/>
              <a:ea typeface="Onest"/>
              <a:cs typeface="Onest"/>
              <a:sym typeface="Ones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F2B2E"/>
              </a:buClr>
              <a:buSzPts val="1400"/>
              <a:buFont typeface="Onest"/>
              <a:buChar char="●"/>
            </a:pPr>
            <a:r>
              <a:rPr lang="ru">
                <a:solidFill>
                  <a:srgbClr val="2F2B2E"/>
                </a:solidFill>
                <a:latin typeface="Onest"/>
                <a:ea typeface="Onest"/>
                <a:cs typeface="Onest"/>
                <a:sym typeface="Onest"/>
              </a:rPr>
              <a:t>Бактерии развивают резистентность </a:t>
            </a:r>
            <a:r>
              <a:rPr lang="ru" b="1">
                <a:solidFill>
                  <a:srgbClr val="2F2B2E"/>
                </a:solidFill>
                <a:latin typeface="Onest"/>
                <a:ea typeface="Onest"/>
                <a:cs typeface="Onest"/>
                <a:sym typeface="Onest"/>
              </a:rPr>
              <a:t>существенно</a:t>
            </a:r>
            <a:r>
              <a:rPr lang="ru">
                <a:solidFill>
                  <a:srgbClr val="2F2B2E"/>
                </a:solidFill>
                <a:latin typeface="Onest"/>
                <a:ea typeface="Onest"/>
                <a:cs typeface="Onest"/>
                <a:sym typeface="Onest"/>
              </a:rPr>
              <a:t> быстрее, чем появляются новые антибиотики</a:t>
            </a:r>
            <a:endParaRPr>
              <a:solidFill>
                <a:srgbClr val="2F2B2E"/>
              </a:solidFill>
              <a:latin typeface="Onest"/>
              <a:ea typeface="Onest"/>
              <a:cs typeface="Onest"/>
              <a:sym typeface="Ones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B2E"/>
              </a:buClr>
              <a:buSzPts val="1400"/>
              <a:buFont typeface="Onest"/>
              <a:buChar char="●"/>
            </a:pPr>
            <a:r>
              <a:rPr lang="ru" b="1">
                <a:solidFill>
                  <a:srgbClr val="2F2B2E"/>
                </a:solidFill>
                <a:latin typeface="Onest"/>
                <a:ea typeface="Onest"/>
                <a:cs typeface="Onest"/>
                <a:sym typeface="Onest"/>
              </a:rPr>
              <a:t>Значительное</a:t>
            </a:r>
            <a:r>
              <a:rPr lang="ru">
                <a:solidFill>
                  <a:srgbClr val="2F2B2E"/>
                </a:solidFill>
                <a:latin typeface="Onest"/>
                <a:ea typeface="Onest"/>
                <a:cs typeface="Onest"/>
                <a:sym typeface="Onest"/>
              </a:rPr>
              <a:t> число ошибок в микробиологических исследованиях</a:t>
            </a:r>
            <a:endParaRPr>
              <a:solidFill>
                <a:srgbClr val="2F2B2E"/>
              </a:solidFill>
              <a:latin typeface="Onest"/>
              <a:ea typeface="Onest"/>
              <a:cs typeface="Onest"/>
              <a:sym typeface="Ones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B2E"/>
              </a:buClr>
              <a:buSzPts val="1400"/>
              <a:buFont typeface="Onest"/>
              <a:buChar char="●"/>
            </a:pPr>
            <a:r>
              <a:rPr lang="ru" b="1">
                <a:solidFill>
                  <a:srgbClr val="2F2B2E"/>
                </a:solidFill>
                <a:latin typeface="Onest"/>
                <a:ea typeface="Onest"/>
                <a:cs typeface="Onest"/>
                <a:sym typeface="Onest"/>
              </a:rPr>
              <a:t>Полное</a:t>
            </a:r>
            <a:r>
              <a:rPr lang="ru">
                <a:solidFill>
                  <a:srgbClr val="2F2B2E"/>
                </a:solidFill>
                <a:latin typeface="Onest"/>
                <a:ea typeface="Onest"/>
                <a:cs typeface="Onest"/>
                <a:sym typeface="Onest"/>
              </a:rPr>
              <a:t> отсутствие </a:t>
            </a:r>
            <a:r>
              <a:rPr lang="ru" b="1">
                <a:solidFill>
                  <a:srgbClr val="2F2B2E"/>
                </a:solidFill>
                <a:latin typeface="Onest"/>
                <a:ea typeface="Onest"/>
                <a:cs typeface="Onest"/>
                <a:sym typeface="Onest"/>
              </a:rPr>
              <a:t>достоверных</a:t>
            </a:r>
            <a:r>
              <a:rPr lang="ru">
                <a:solidFill>
                  <a:srgbClr val="2F2B2E"/>
                </a:solidFill>
                <a:latin typeface="Onest"/>
                <a:ea typeface="Onest"/>
                <a:cs typeface="Onest"/>
                <a:sym typeface="Onest"/>
              </a:rPr>
              <a:t>, транспарентных и </a:t>
            </a:r>
            <a:r>
              <a:rPr lang="ru" b="1">
                <a:solidFill>
                  <a:srgbClr val="2F2B2E"/>
                </a:solidFill>
                <a:latin typeface="Onest"/>
                <a:ea typeface="Onest"/>
                <a:cs typeface="Onest"/>
                <a:sym typeface="Onest"/>
              </a:rPr>
              <a:t>своевременных</a:t>
            </a:r>
            <a:r>
              <a:rPr lang="ru">
                <a:solidFill>
                  <a:srgbClr val="2F2B2E"/>
                </a:solidFill>
                <a:latin typeface="Onest"/>
                <a:ea typeface="Onest"/>
                <a:cs typeface="Onest"/>
                <a:sym typeface="Onest"/>
              </a:rPr>
              <a:t> данных по АМР</a:t>
            </a:r>
            <a:endParaRPr>
              <a:solidFill>
                <a:srgbClr val="2F2B2E"/>
              </a:solidFill>
              <a:latin typeface="Onest"/>
              <a:ea typeface="Onest"/>
              <a:cs typeface="Onest"/>
              <a:sym typeface="Ones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B2E"/>
              </a:buClr>
              <a:buSzPts val="1400"/>
              <a:buFont typeface="Onest"/>
              <a:buChar char="●"/>
            </a:pPr>
            <a:r>
              <a:rPr lang="ru" b="1">
                <a:solidFill>
                  <a:srgbClr val="2F2B2E"/>
                </a:solidFill>
                <a:latin typeface="Onest"/>
                <a:ea typeface="Onest"/>
                <a:cs typeface="Onest"/>
                <a:sym typeface="Onest"/>
              </a:rPr>
              <a:t>Слабый контроль</a:t>
            </a:r>
            <a:r>
              <a:rPr lang="ru">
                <a:solidFill>
                  <a:srgbClr val="2F2B2E"/>
                </a:solidFill>
                <a:latin typeface="Onest"/>
                <a:ea typeface="Onest"/>
                <a:cs typeface="Onest"/>
                <a:sym typeface="Onest"/>
              </a:rPr>
              <a:t> назначений антибиотиков (нет качественных протоколов эмпирической терапии)</a:t>
            </a:r>
            <a:endParaRPr>
              <a:solidFill>
                <a:srgbClr val="2F2B2E"/>
              </a:solidFill>
              <a:latin typeface="Onest"/>
              <a:ea typeface="Onest"/>
              <a:cs typeface="Onest"/>
              <a:sym typeface="Ones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2F2B2E"/>
              </a:solidFill>
              <a:latin typeface="Onest"/>
              <a:ea typeface="Onest"/>
              <a:cs typeface="Onest"/>
              <a:sym typeface="Onest"/>
            </a:endParaRPr>
          </a:p>
        </p:txBody>
      </p:sp>
      <p:pic>
        <p:nvPicPr>
          <p:cNvPr id="158" name="Google Shape;15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9825" y="2748100"/>
            <a:ext cx="3397726" cy="203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8"/>
          <p:cNvSpPr txBox="1"/>
          <p:nvPr/>
        </p:nvSpPr>
        <p:spPr>
          <a:xfrm>
            <a:off x="1" y="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Мероприятия проекта внедрения (укрупненно)</a:t>
            </a:r>
            <a:endParaRPr sz="2600" b="1">
              <a:solidFill>
                <a:schemeClr val="accent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accent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376" name="Google Shape;376;p48"/>
          <p:cNvGraphicFramePr/>
          <p:nvPr/>
        </p:nvGraphicFramePr>
        <p:xfrm>
          <a:off x="0" y="47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{158D7BE0-FF57-4C21-B5DA-EF4704B3B503}</a:tableStyleId>
              </a:tblPr>
              <a:tblGrid>
                <a:gridCol w="117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14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0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/>
                        <a:t>Этап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/>
                        <a:t>Мероприятия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/>
                        <a:t>Сроки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/>
                        <a:t>Ресурсы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/>
                        <a:t>Подготовка</a:t>
                      </a:r>
                      <a:endParaRPr sz="1000" b="1"/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(~ 3 месяца)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Анализ текущей ситуации с диагностикой и мониторингом АМР в микробиологических лабораториях региона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Подготовка предварительной схемы взаимодействия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1-3 мес.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90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 ИТ-специалиста, 1 микробиолог, 1 клинический фармаколог</a:t>
                      </a:r>
                      <a:endParaRPr sz="1000"/>
                    </a:p>
                    <a:p>
                      <a:pPr marL="190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/>
                        <a:t>Бюджет:</a:t>
                      </a:r>
                      <a:r>
                        <a:rPr lang="ru" sz="1000"/>
                        <a:t> в рамках текущей деятельности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1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/>
                        <a:t>Внедрение системы</a:t>
                      </a:r>
                      <a:endParaRPr sz="1000" b="1"/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(~ 6 месяцев)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Установка Абиограм на уровне РЦОД (МИАЦ)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Подключение первых Х пилотных учреждений, обучение персонала (микробиологи, врачи)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Формирование первичной базы данных АМР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300"/>
                        </a:spcAft>
                        <a:buNone/>
                      </a:pPr>
                      <a:r>
                        <a:rPr lang="ru" sz="1000"/>
                        <a:t>4-9 мес.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 ИТ-специалиста, 2 микробиолога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/>
                        <a:t>Ответственные специалисты от 11 МО и МИАЦ</a:t>
                      </a:r>
                      <a:endParaRPr sz="1000" b="1"/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Серверное оборудование (64 ГБ ОЗУ, 8 ядер CPU, 2 ТБ HDD)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/>
                        <a:t>Бюджет: </a:t>
                      </a:r>
                      <a:r>
                        <a:rPr lang="ru" sz="1000"/>
                        <a:t>внедрение Абиограм в 11 МО (тыс. руб.)</a:t>
                      </a:r>
                      <a:endParaRPr sz="1000"/>
                    </a:p>
                    <a:p>
                      <a:pPr marL="127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-Ядро системы - 3 100</a:t>
                      </a:r>
                      <a:endParaRPr sz="1000"/>
                    </a:p>
                    <a:p>
                      <a:pPr marL="127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-Настройка ядра - 500</a:t>
                      </a:r>
                      <a:endParaRPr sz="1000"/>
                    </a:p>
                    <a:p>
                      <a:pPr marL="127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-Внедрение и инструктаж в </a:t>
                      </a:r>
                      <a:r>
                        <a:rPr lang="ru" sz="1000" b="1"/>
                        <a:t>1 МО</a:t>
                      </a:r>
                      <a:r>
                        <a:rPr lang="ru" sz="1000"/>
                        <a:t> - 600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/>
                        <a:t>ИТОГО (1 этап): 4 200 тыс. руб.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8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/>
                        <a:t>Распространение</a:t>
                      </a:r>
                      <a:endParaRPr sz="1000" b="1"/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(~ 15 месяцев)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Постепенное подключение 30% мед. организаций региона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Интеграция с существующими ЛИС/МИС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Разработка первых протоколов эмпирической терапии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Ежегодное обновление критериев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10-24 мес.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 ИТ-специалиста, 2 микробиолога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/>
                        <a:t>Ответственные специалисты от остальных МО и МИАЦ РТ</a:t>
                      </a:r>
                      <a:endParaRPr sz="1000" b="1"/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/>
                        <a:t>Бюджет: (контур будет определен по итогам 1 этапа):</a:t>
                      </a:r>
                      <a:endParaRPr sz="1000" b="1"/>
                    </a:p>
                    <a:p>
                      <a:pPr marL="127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-Внедрение в N МО (Абиограм)</a:t>
                      </a:r>
                      <a:endParaRPr sz="1000"/>
                    </a:p>
                    <a:p>
                      <a:pPr marL="127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-Стоимость интеграции (Абиограм)</a:t>
                      </a:r>
                      <a:endParaRPr sz="1000"/>
                    </a:p>
                    <a:p>
                      <a:pPr marL="127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-Стоимость интеграции (поставщики ЛИС)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/>
                        <a:t>Стабилизация и развитие</a:t>
                      </a:r>
                      <a:endParaRPr sz="1000" b="1"/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(12 месяцев)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Полное внедрение во все мед. организации региона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Ежегодная актуализация протоколов терапии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Расширение функционала системы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300"/>
                        </a:spcAft>
                        <a:buNone/>
                      </a:pPr>
                      <a:r>
                        <a:rPr lang="ru" sz="1000"/>
                        <a:t>25-36 мес.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 ИТ-специалист, 1 микробиолог, 1 администратор системы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/>
                        <a:t>Бюджет: будет определен по итогам 2 этапа</a:t>
                      </a:r>
                      <a:endParaRPr sz="1000" b="1"/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Служба технической поддержки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9"/>
          <p:cNvSpPr txBox="1">
            <a:spLocks noGrp="1"/>
          </p:cNvSpPr>
          <p:nvPr>
            <p:ph type="ctrTitle"/>
          </p:nvPr>
        </p:nvSpPr>
        <p:spPr>
          <a:xfrm>
            <a:off x="675564" y="1074420"/>
            <a:ext cx="7792872" cy="2721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ru" sz="2800"/>
              <a:t>Микробиологическое заключение (антибиотикограмма) - ключевой инструмент для назначения антимикробной терапии и мониторинга АМР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0"/>
          <p:cNvSpPr txBox="1"/>
          <p:nvPr/>
        </p:nvSpPr>
        <p:spPr>
          <a:xfrm>
            <a:off x="60300" y="1572950"/>
            <a:ext cx="42261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>
                <a:solidFill>
                  <a:srgbClr val="90278E"/>
                </a:solidFill>
              </a:rPr>
              <a:t>Оценка врачей: антибиотикограмма системы</a:t>
            </a:r>
            <a:endParaRPr/>
          </a:p>
        </p:txBody>
      </p:sp>
      <p:sp>
        <p:nvSpPr>
          <p:cNvPr id="387" name="Google Shape;387;p50"/>
          <p:cNvSpPr txBox="1"/>
          <p:nvPr/>
        </p:nvSpPr>
        <p:spPr>
          <a:xfrm>
            <a:off x="4632300" y="983075"/>
            <a:ext cx="4080000" cy="29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ru" sz="1800">
                <a:solidFill>
                  <a:schemeClr val="lt1"/>
                </a:solidFill>
              </a:rPr>
              <a:t>91,5% считают, что наличие комментариев может облегчить принятие решения о выборе АМП в отсутствие возможности обратиться за помощью к консультанту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ru" sz="1800">
                <a:solidFill>
                  <a:schemeClr val="lt1"/>
                </a:solidFill>
              </a:rPr>
              <a:t>89,4% обращают внимание на наличие комментариев и читают их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88" name="Google Shape;388;p50"/>
          <p:cNvSpPr txBox="1"/>
          <p:nvPr/>
        </p:nvSpPr>
        <p:spPr>
          <a:xfrm>
            <a:off x="4632300" y="4393800"/>
            <a:ext cx="4490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lt1"/>
                </a:solidFill>
              </a:rPr>
              <a:t>Значение комментариев к микробиологическому заключению в работе врача / Н. А. Гультяева, И. В. Колесникова, К. А. Рыжова, О. В. Шелковникова // Клиническая микробиология и антимикробная химиотерапия. – 2025. – Т. 27, № S1. – С. 22-23. – EDN ZUYJVB.</a:t>
            </a:r>
            <a:endParaRPr sz="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1"/>
          <p:cNvSpPr txBox="1">
            <a:spLocks noGrp="1"/>
          </p:cNvSpPr>
          <p:nvPr>
            <p:ph type="ctrTitle"/>
          </p:nvPr>
        </p:nvSpPr>
        <p:spPr>
          <a:xfrm>
            <a:off x="156525" y="-62075"/>
            <a:ext cx="61794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"/>
              <a:t>Фармако-экономическая модель работы ПО</a:t>
            </a:r>
            <a:endParaRPr/>
          </a:p>
        </p:txBody>
      </p:sp>
      <p:pic>
        <p:nvPicPr>
          <p:cNvPr id="394" name="Google Shape;39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4676" y="1304588"/>
            <a:ext cx="3964574" cy="3627976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51"/>
          <p:cNvSpPr txBox="1"/>
          <p:nvPr/>
        </p:nvSpPr>
        <p:spPr>
          <a:xfrm>
            <a:off x="156525" y="1392675"/>
            <a:ext cx="45078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/>
              <a:t>Модель экономических потерь при некорректной микробиологической диагностике антимикробной резистентности и нерациональном применении антимикробных препаратов </a:t>
            </a:r>
            <a:endParaRPr i="1"/>
          </a:p>
        </p:txBody>
      </p:sp>
      <p:pic>
        <p:nvPicPr>
          <p:cNvPr id="396" name="Google Shape;396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6600" y="2947625"/>
            <a:ext cx="1793100" cy="179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1" name="Google Shape;401;p52"/>
          <p:cNvGraphicFramePr/>
          <p:nvPr/>
        </p:nvGraphicFramePr>
        <p:xfrm>
          <a:off x="0" y="572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{158D7BE0-FF57-4C21-B5DA-EF4704B3B503}</a:tableStyleId>
              </a:tblPr>
              <a:tblGrid>
                <a:gridCol w="576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b="1"/>
                        <a:t>Показатель</a:t>
                      </a:r>
                      <a:endParaRPr sz="16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b="1"/>
                        <a:t>Экономический эффект</a:t>
                      </a:r>
                      <a:endParaRPr sz="16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/>
                        <a:t>Прямые расходы (стационарный трек), год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b="1"/>
                        <a:t>1 756 226 ₽</a:t>
                      </a:r>
                      <a:endParaRPr sz="105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/>
                        <a:t>Социально-экономические потери (стационарный трек), год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b="1"/>
                        <a:t>866 830 ₽</a:t>
                      </a:r>
                      <a:endParaRPr sz="105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/>
                        <a:t>Прямые расходы (амбулаторный трек), год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b="1"/>
                        <a:t>10 000 ₽</a:t>
                      </a:r>
                      <a:endParaRPr sz="105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/>
                        <a:t>Социально-экономические потери (амбулаторный трек), год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b="1"/>
                        <a:t>110 901 ₽</a:t>
                      </a:r>
                      <a:endParaRPr sz="105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/>
                        <a:t>Социально-экономические потери (стационарный трек), с учетом потенциальных недожитых лет жизни (16 лет) и учетом дисконтирования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b="1"/>
                        <a:t>7 701 159 ₽</a:t>
                      </a:r>
                      <a:endParaRPr sz="1050" b="1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b="1"/>
                        <a:t> </a:t>
                      </a:r>
                      <a:endParaRPr sz="105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/>
                        <a:t>Социально-экономические потери по стоимости жизни (ЦЭМИ РАН)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b="1"/>
                        <a:t>17 066 830 ₽</a:t>
                      </a:r>
                      <a:endParaRPr sz="105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275">
                <a:tc rowSpan="3"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/>
                        <a:t>Итого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/>
                        <a:t>Общие потери (на год)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b="1"/>
                        <a:t>2 743 957 ₽</a:t>
                      </a:r>
                      <a:endParaRPr sz="105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/>
                        <a:t>Общие потери (с учетом дисконтирования на 16 недожитых лет жизни)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b="1"/>
                        <a:t>9 578 286 ₽</a:t>
                      </a:r>
                      <a:endParaRPr sz="105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3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/>
                        <a:t>Общие потери (по стоимости жизни ЦЭМИ РАН)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b="1"/>
                        <a:t>18 943 957 ₽</a:t>
                      </a:r>
                      <a:endParaRPr sz="105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02" name="Google Shape;402;p52"/>
          <p:cNvSpPr txBox="1"/>
          <p:nvPr/>
        </p:nvSpPr>
        <p:spPr>
          <a:xfrm>
            <a:off x="0" y="0"/>
            <a:ext cx="9093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90278E"/>
                </a:solidFill>
              </a:rPr>
              <a:t>Расчетные значения потерь на 1000 микробиологических заключений, которые были использованы для назначения АМТ при снижении на 10% вероятности ошибки</a:t>
            </a:r>
            <a:endParaRPr b="1">
              <a:solidFill>
                <a:srgbClr val="90278E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3"/>
          <p:cNvSpPr txBox="1">
            <a:spLocks noGrp="1"/>
          </p:cNvSpPr>
          <p:nvPr>
            <p:ph type="ctrTitle"/>
          </p:nvPr>
        </p:nvSpPr>
        <p:spPr>
          <a:xfrm>
            <a:off x="156525" y="-62075"/>
            <a:ext cx="61794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"/>
              <a:t>Социальный эффект</a:t>
            </a:r>
            <a:endParaRPr/>
          </a:p>
        </p:txBody>
      </p:sp>
      <p:sp>
        <p:nvSpPr>
          <p:cNvPr id="408" name="Google Shape;408;p53"/>
          <p:cNvSpPr txBox="1"/>
          <p:nvPr/>
        </p:nvSpPr>
        <p:spPr>
          <a:xfrm>
            <a:off x="0" y="970225"/>
            <a:ext cx="9144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2C2C36"/>
              </a:buClr>
              <a:buSzPts val="1350"/>
              <a:buAutoNum type="arabicPeriod"/>
            </a:pPr>
            <a:r>
              <a:rPr lang="ru" sz="1350" b="1" i="1">
                <a:solidFill>
                  <a:srgbClr val="2C2C36"/>
                </a:solidFill>
              </a:rPr>
              <a:t>Сохранение жизни и здоровья населения:</a:t>
            </a:r>
            <a:endParaRPr sz="1350" b="1" i="1">
              <a:solidFill>
                <a:srgbClr val="2C2C36"/>
              </a:solidFill>
            </a:endParaRPr>
          </a:p>
          <a:p>
            <a:pPr marL="1143000" lvl="0" indent="-22860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ru" sz="1350" i="1">
                <a:solidFill>
                  <a:srgbClr val="2C2C36"/>
                </a:solidFill>
              </a:rPr>
              <a:t>o   Предотвращение потенциально некорректной терапии напрямую снижает вероятность летальных исходов и тяжелых осложнений от инфекций.</a:t>
            </a:r>
            <a:endParaRPr sz="1350" i="1">
              <a:solidFill>
                <a:srgbClr val="2C2C36"/>
              </a:solidFill>
            </a:endParaRPr>
          </a:p>
          <a:p>
            <a:pPr marL="1143000" lvl="0" indent="-22860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ru" sz="1350" i="1">
                <a:solidFill>
                  <a:srgbClr val="2C2C36"/>
                </a:solidFill>
              </a:rPr>
              <a:t>o   По оценкам модели, система способствует </a:t>
            </a:r>
            <a:r>
              <a:rPr lang="ru" sz="1350" b="1" i="1">
                <a:solidFill>
                  <a:srgbClr val="2C2C36"/>
                </a:solidFill>
              </a:rPr>
              <a:t>спасению 14 жизней ежегодно</a:t>
            </a:r>
            <a:r>
              <a:rPr lang="ru" sz="1350" i="1">
                <a:solidFill>
                  <a:srgbClr val="2C2C36"/>
                </a:solidFill>
              </a:rPr>
              <a:t>.</a:t>
            </a:r>
            <a:endParaRPr sz="1350" i="1">
              <a:solidFill>
                <a:srgbClr val="2C2C36"/>
              </a:solidFill>
            </a:endParaRPr>
          </a:p>
          <a:p>
            <a:pPr marL="1143000" lvl="0" indent="-22860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ru" sz="1350" i="1">
                <a:solidFill>
                  <a:srgbClr val="2C2C36"/>
                </a:solidFill>
              </a:rPr>
              <a:t>o   Снижение риска неудач лечения минимизирует случаи хронизации инфекций, развития сепсиса, полиорганной недостаточности и инвалидизации.</a:t>
            </a:r>
            <a:endParaRPr sz="1350" i="1">
              <a:solidFill>
                <a:srgbClr val="2C2C36"/>
              </a:solidFill>
            </a:endParaRPr>
          </a:p>
          <a:p>
            <a:pPr marL="457200" lvl="0" indent="-314325" algn="l" rtl="0">
              <a:spcBef>
                <a:spcPts val="500"/>
              </a:spcBef>
              <a:spcAft>
                <a:spcPts val="0"/>
              </a:spcAft>
              <a:buClr>
                <a:srgbClr val="2C2C36"/>
              </a:buClr>
              <a:buSzPts val="1350"/>
              <a:buAutoNum type="arabicPeriod"/>
            </a:pPr>
            <a:r>
              <a:rPr lang="ru" sz="1350" b="1" i="1">
                <a:solidFill>
                  <a:srgbClr val="2C2C36"/>
                </a:solidFill>
              </a:rPr>
              <a:t>Повышение доступности и качества медицинской помощи:</a:t>
            </a:r>
            <a:endParaRPr sz="1350" b="1" i="1">
              <a:solidFill>
                <a:srgbClr val="2C2C36"/>
              </a:solidFill>
            </a:endParaRPr>
          </a:p>
          <a:p>
            <a:pPr marL="1143000" lvl="0" indent="-22860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ru" sz="1350" i="1">
                <a:solidFill>
                  <a:srgbClr val="2C2C36"/>
                </a:solidFill>
              </a:rPr>
              <a:t>o   Стандартизация микробиологических заключений и автоматизированные справочные сообщения обеспечивают </a:t>
            </a:r>
            <a:r>
              <a:rPr lang="ru" sz="1350" b="1" i="1">
                <a:solidFill>
                  <a:srgbClr val="2C2C36"/>
                </a:solidFill>
              </a:rPr>
              <a:t>равный доступ врачей во всех учреждениях региона к экспертной информации</a:t>
            </a:r>
            <a:r>
              <a:rPr lang="ru" sz="1350" i="1">
                <a:solidFill>
                  <a:srgbClr val="2C2C36"/>
                </a:solidFill>
              </a:rPr>
              <a:t>, независимо от их локализации (особенно критично для удаленных районов).</a:t>
            </a:r>
            <a:endParaRPr sz="1350" i="1">
              <a:solidFill>
                <a:srgbClr val="2C2C36"/>
              </a:solidFill>
            </a:endParaRPr>
          </a:p>
          <a:p>
            <a:pPr marL="1143000" lvl="0" indent="-22860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ru" sz="1350" i="1">
                <a:solidFill>
                  <a:srgbClr val="2C2C36"/>
                </a:solidFill>
              </a:rPr>
              <a:t>o   Улучшение обоснованности назначения высокозатратных схем терапии позволяет эффективнее использовать ограниченные ресурсы, направляя их тем пациентам, кому это действительно необходимо.</a:t>
            </a:r>
            <a:endParaRPr sz="1350" i="1">
              <a:solidFill>
                <a:srgbClr val="2C2C36"/>
              </a:solidFill>
            </a:endParaRPr>
          </a:p>
          <a:p>
            <a:pPr marL="1143000" lvl="0" indent="-228600" algn="l" rtl="0">
              <a:spcBef>
                <a:spcPts val="500"/>
              </a:spcBef>
              <a:spcAft>
                <a:spcPts val="500"/>
              </a:spcAft>
              <a:buNone/>
            </a:pPr>
            <a:r>
              <a:rPr lang="ru" sz="1350" i="1">
                <a:solidFill>
                  <a:srgbClr val="2C2C36"/>
                </a:solidFill>
              </a:rPr>
              <a:t>o   </a:t>
            </a:r>
            <a:r>
              <a:rPr lang="ru" sz="1350" b="1" i="1">
                <a:solidFill>
                  <a:srgbClr val="2C2C36"/>
                </a:solidFill>
              </a:rPr>
              <a:t>Снижение нагрузки на лабораторный персонал</a:t>
            </a:r>
            <a:r>
              <a:rPr lang="ru" sz="1350" i="1">
                <a:solidFill>
                  <a:srgbClr val="2C2C36"/>
                </a:solidFill>
              </a:rPr>
              <a:t> за счет автоматизации рутинных проверок и генерации пояснений освобождает время для более сложных задач и повышает общую пропускную способность лабораторий.</a:t>
            </a:r>
            <a:endParaRPr sz="1350" i="1">
              <a:solidFill>
                <a:srgbClr val="A6A6A6"/>
              </a:solidFill>
              <a:latin typeface="Liberation Sans"/>
              <a:ea typeface="Liberation Sans"/>
              <a:cs typeface="Liberation Sans"/>
              <a:sym typeface="Liberation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4"/>
          <p:cNvSpPr txBox="1">
            <a:spLocks noGrp="1"/>
          </p:cNvSpPr>
          <p:nvPr>
            <p:ph type="ctrTitle"/>
          </p:nvPr>
        </p:nvSpPr>
        <p:spPr>
          <a:xfrm>
            <a:off x="156525" y="-62075"/>
            <a:ext cx="61794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"/>
              <a:t>Социальный эффект</a:t>
            </a:r>
            <a:endParaRPr/>
          </a:p>
        </p:txBody>
      </p:sp>
      <p:sp>
        <p:nvSpPr>
          <p:cNvPr id="414" name="Google Shape;414;p54"/>
          <p:cNvSpPr txBox="1"/>
          <p:nvPr/>
        </p:nvSpPr>
        <p:spPr>
          <a:xfrm>
            <a:off x="0" y="1025300"/>
            <a:ext cx="9144000" cy="38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50" b="1" i="1">
                <a:solidFill>
                  <a:srgbClr val="2C2C36"/>
                </a:solidFill>
              </a:rPr>
              <a:t>3. Снижение социально-экономического бремени на население и общество:</a:t>
            </a:r>
            <a:endParaRPr sz="1350" b="1" i="1">
              <a:solidFill>
                <a:srgbClr val="2C2C36"/>
              </a:solidFill>
            </a:endParaRPr>
          </a:p>
          <a:p>
            <a:pPr marL="22860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50" i="1">
                <a:solidFill>
                  <a:srgbClr val="2C2C36"/>
                </a:solidFill>
              </a:rPr>
              <a:t>o   Сокращение прямых расходов системы здравоохранения позволяет потенциально перераспределить средства на другие нужды, улучшая общую доступность медуслуг в регионе.</a:t>
            </a:r>
            <a:endParaRPr sz="1350" i="1">
              <a:solidFill>
                <a:srgbClr val="2C2C36"/>
              </a:solidFill>
            </a:endParaRPr>
          </a:p>
          <a:p>
            <a:pPr marL="22860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50" i="1">
                <a:solidFill>
                  <a:srgbClr val="2C2C36"/>
                </a:solidFill>
              </a:rPr>
              <a:t>o   Снижение </a:t>
            </a:r>
            <a:r>
              <a:rPr lang="ru" sz="1350" b="1" i="1">
                <a:solidFill>
                  <a:srgbClr val="2C2C36"/>
                </a:solidFill>
              </a:rPr>
              <a:t>потерь валового регионального продукта (ВРП)</a:t>
            </a:r>
            <a:r>
              <a:rPr lang="ru" sz="1350" i="1">
                <a:solidFill>
                  <a:srgbClr val="2C2C36"/>
                </a:solidFill>
              </a:rPr>
              <a:t> напрямую связано с уменьшением дней нетрудоспособности населения. Это означает:</a:t>
            </a:r>
            <a:endParaRPr sz="1350" i="1">
              <a:solidFill>
                <a:srgbClr val="2C2C36"/>
              </a:solidFill>
            </a:endParaRPr>
          </a:p>
          <a:p>
            <a:pPr marL="68580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50" i="1">
                <a:solidFill>
                  <a:srgbClr val="2C2C36"/>
                </a:solidFill>
              </a:rPr>
              <a:t>§  Меньше дней болезни для работающих граждан.</a:t>
            </a:r>
            <a:endParaRPr sz="1350" i="1">
              <a:solidFill>
                <a:srgbClr val="2C2C36"/>
              </a:solidFill>
            </a:endParaRPr>
          </a:p>
          <a:p>
            <a:pPr marL="68580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50" i="1">
                <a:solidFill>
                  <a:srgbClr val="2C2C36"/>
                </a:solidFill>
              </a:rPr>
              <a:t>§  Снижение нагрузки на родственников по уходу за больными.</a:t>
            </a:r>
            <a:endParaRPr sz="1350" i="1">
              <a:solidFill>
                <a:srgbClr val="2C2C36"/>
              </a:solidFill>
            </a:endParaRPr>
          </a:p>
          <a:p>
            <a:pPr marL="68580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50" i="1">
                <a:solidFill>
                  <a:srgbClr val="2C2C36"/>
                </a:solidFill>
              </a:rPr>
              <a:t>§  Сохранение доходов семей.</a:t>
            </a:r>
            <a:endParaRPr sz="1350" i="1">
              <a:solidFill>
                <a:srgbClr val="2C2C36"/>
              </a:solidFill>
            </a:endParaRPr>
          </a:p>
          <a:p>
            <a:pPr marL="22860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50" i="1">
                <a:solidFill>
                  <a:srgbClr val="2C2C36"/>
                </a:solidFill>
              </a:rPr>
              <a:t>o   Предотвращение потери 16 «недожитых» лет жизни (YYL) подчеркивает долгосрочный вклад системы в сохранение трудового потенциала региона.</a:t>
            </a:r>
            <a:endParaRPr sz="1350" i="1">
              <a:solidFill>
                <a:srgbClr val="2C2C36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50" b="1" i="1">
                <a:solidFill>
                  <a:srgbClr val="2C2C36"/>
                </a:solidFill>
              </a:rPr>
              <a:t>4. Укрепление доверия к системе здравоохранения:</a:t>
            </a:r>
            <a:endParaRPr sz="1350" b="1" i="1">
              <a:solidFill>
                <a:srgbClr val="2C2C36"/>
              </a:solidFill>
            </a:endParaRPr>
          </a:p>
          <a:p>
            <a:pPr marL="22860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50" i="1">
                <a:solidFill>
                  <a:srgbClr val="2C2C36"/>
                </a:solidFill>
              </a:rPr>
              <a:t>o   Повышение точности диагностики и эффективности лечения инфекций </a:t>
            </a:r>
            <a:r>
              <a:rPr lang="ru" sz="1350" b="1" i="1">
                <a:solidFill>
                  <a:srgbClr val="2C2C36"/>
                </a:solidFill>
              </a:rPr>
              <a:t>укрепляет доверие пациентов</a:t>
            </a:r>
            <a:r>
              <a:rPr lang="ru" sz="1350" i="1">
                <a:solidFill>
                  <a:srgbClr val="2C2C36"/>
                </a:solidFill>
              </a:rPr>
              <a:t> к медицинским учреждениям.</a:t>
            </a:r>
            <a:endParaRPr sz="1350" i="1">
              <a:solidFill>
                <a:srgbClr val="2C2C36"/>
              </a:solidFill>
            </a:endParaRPr>
          </a:p>
          <a:p>
            <a:pPr marL="228600" lvl="0" indent="-228600" algn="l" rtl="0">
              <a:spcBef>
                <a:spcPts val="500"/>
              </a:spcBef>
              <a:spcAft>
                <a:spcPts val="500"/>
              </a:spcAft>
              <a:buNone/>
            </a:pPr>
            <a:r>
              <a:rPr lang="ru" sz="1350" i="1">
                <a:solidFill>
                  <a:srgbClr val="2C2C36"/>
                </a:solidFill>
              </a:rPr>
              <a:t>o   Прозрачность и обоснованность назначения антимикробной терапии, основанная на объективных данных системы, снижает риск конфликтов и недовольства.</a:t>
            </a:r>
            <a:endParaRPr sz="1350" b="1" i="1">
              <a:solidFill>
                <a:srgbClr val="2C2C36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5"/>
          <p:cNvSpPr txBox="1">
            <a:spLocks noGrp="1"/>
          </p:cNvSpPr>
          <p:nvPr>
            <p:ph type="ctrTitle"/>
          </p:nvPr>
        </p:nvSpPr>
        <p:spPr>
          <a:xfrm>
            <a:off x="156525" y="-62075"/>
            <a:ext cx="61794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"/>
              <a:t>Социальный эффект</a:t>
            </a:r>
            <a:endParaRPr/>
          </a:p>
        </p:txBody>
      </p:sp>
      <p:sp>
        <p:nvSpPr>
          <p:cNvPr id="420" name="Google Shape;420;p55"/>
          <p:cNvSpPr txBox="1"/>
          <p:nvPr/>
        </p:nvSpPr>
        <p:spPr>
          <a:xfrm>
            <a:off x="0" y="1025300"/>
            <a:ext cx="9144000" cy="37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>
                <a:solidFill>
                  <a:srgbClr val="2C2C36"/>
                </a:solidFill>
              </a:rPr>
              <a:t>5. Вклад в борьбу с глобальной угрозой антимикробной резистентности (АМР):</a:t>
            </a:r>
            <a:endParaRPr b="1" i="1">
              <a:solidFill>
                <a:srgbClr val="2C2C36"/>
              </a:solidFill>
            </a:endParaRPr>
          </a:p>
          <a:p>
            <a:pPr marL="685800" lvl="0" indent="-22860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ru" i="1">
                <a:solidFill>
                  <a:srgbClr val="2C2C36"/>
                </a:solidFill>
              </a:rPr>
              <a:t>o   Непрерывный мониторинг АМР в режиме реального времени позволяет </a:t>
            </a:r>
            <a:r>
              <a:rPr lang="ru" b="1" i="1">
                <a:solidFill>
                  <a:srgbClr val="2C2C36"/>
                </a:solidFill>
              </a:rPr>
              <a:t>оперативно корректировать региональные рекомендации по эмпирической терапии</a:t>
            </a:r>
            <a:r>
              <a:rPr lang="ru" i="1">
                <a:solidFill>
                  <a:srgbClr val="2C2C36"/>
                </a:solidFill>
              </a:rPr>
              <a:t>, замедляя распространение устойчивых штаммов микроорганизмов.</a:t>
            </a:r>
            <a:endParaRPr i="1">
              <a:solidFill>
                <a:srgbClr val="2C2C36"/>
              </a:solidFill>
            </a:endParaRPr>
          </a:p>
          <a:p>
            <a:pPr marL="685800" lvl="0" indent="-22860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ru" i="1">
                <a:solidFill>
                  <a:srgbClr val="2C2C36"/>
                </a:solidFill>
              </a:rPr>
              <a:t>o   Снижение числа ошибок назначения минимизирует селективное давление, способствующее развитию резистентности.</a:t>
            </a:r>
            <a:endParaRPr i="1">
              <a:solidFill>
                <a:srgbClr val="2C2C36"/>
              </a:solidFill>
            </a:endParaRPr>
          </a:p>
          <a:p>
            <a:pPr marL="685800" lvl="0" indent="-22860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ru" i="1">
                <a:solidFill>
                  <a:srgbClr val="2C2C36"/>
                </a:solidFill>
              </a:rPr>
              <a:t>o   Система становится </a:t>
            </a:r>
            <a:r>
              <a:rPr lang="ru" b="1" i="1">
                <a:solidFill>
                  <a:srgbClr val="2C2C36"/>
                </a:solidFill>
              </a:rPr>
              <a:t>ключевым инструментом для реализации региональных программ по сдерживанию АМР</a:t>
            </a:r>
            <a:r>
              <a:rPr lang="ru" i="1">
                <a:solidFill>
                  <a:srgbClr val="2C2C36"/>
                </a:solidFill>
              </a:rPr>
              <a:t>, что имеет долгосрочные положительные последствия для здоровья всего населения.</a:t>
            </a:r>
            <a:endParaRPr i="1">
              <a:solidFill>
                <a:srgbClr val="2C2C36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ru" i="1">
                <a:solidFill>
                  <a:srgbClr val="2C2C36"/>
                </a:solidFill>
              </a:rPr>
              <a:t> </a:t>
            </a:r>
            <a:r>
              <a:rPr lang="ru" b="1" i="1">
                <a:solidFill>
                  <a:srgbClr val="2C2C36"/>
                </a:solidFill>
              </a:rPr>
              <a:t>6. Развитие кадрового потенциала:</a:t>
            </a:r>
            <a:endParaRPr b="1" i="1">
              <a:solidFill>
                <a:srgbClr val="2C2C36"/>
              </a:solidFill>
            </a:endParaRPr>
          </a:p>
          <a:p>
            <a:pPr marL="685800" lvl="0" indent="-22860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ru" i="1">
                <a:solidFill>
                  <a:srgbClr val="2C2C36"/>
                </a:solidFill>
              </a:rPr>
              <a:t>o   Справочные сообщения, поясняющие результаты, служат </a:t>
            </a:r>
            <a:r>
              <a:rPr lang="ru" b="1" i="1">
                <a:solidFill>
                  <a:srgbClr val="2C2C36"/>
                </a:solidFill>
              </a:rPr>
              <a:t>инструментом непрерывного образования</a:t>
            </a:r>
            <a:r>
              <a:rPr lang="ru" i="1">
                <a:solidFill>
                  <a:srgbClr val="2C2C36"/>
                </a:solidFill>
              </a:rPr>
              <a:t> для лечащих врачей, повышая их компетенции в области клинической микробиологии и рациональной антимикробной терапии.</a:t>
            </a:r>
            <a:endParaRPr i="1">
              <a:solidFill>
                <a:srgbClr val="2C2C36"/>
              </a:solidFill>
            </a:endParaRPr>
          </a:p>
          <a:p>
            <a:pPr marL="685800" lvl="0" indent="-228600" algn="l" rtl="0">
              <a:spcBef>
                <a:spcPts val="500"/>
              </a:spcBef>
              <a:spcAft>
                <a:spcPts val="500"/>
              </a:spcAft>
              <a:buNone/>
            </a:pPr>
            <a:r>
              <a:rPr lang="ru" i="1">
                <a:solidFill>
                  <a:srgbClr val="2C2C36"/>
                </a:solidFill>
              </a:rPr>
              <a:t>o   Стандартизация процессов в лабораториях способствует повышению квалификации персонала и обеспечению преемственности знаний.</a:t>
            </a:r>
            <a:endParaRPr sz="1350" b="1" i="1">
              <a:solidFill>
                <a:srgbClr val="2C2C36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6"/>
          <p:cNvSpPr txBox="1">
            <a:spLocks noGrp="1"/>
          </p:cNvSpPr>
          <p:nvPr>
            <p:ph type="ctrTitle"/>
          </p:nvPr>
        </p:nvSpPr>
        <p:spPr>
          <a:xfrm>
            <a:off x="156525" y="-62075"/>
            <a:ext cx="61794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"/>
              <a:t>Заключение</a:t>
            </a:r>
            <a:endParaRPr/>
          </a:p>
        </p:txBody>
      </p:sp>
      <p:sp>
        <p:nvSpPr>
          <p:cNvPr id="426" name="Google Shape;426;p56"/>
          <p:cNvSpPr txBox="1"/>
          <p:nvPr/>
        </p:nvSpPr>
        <p:spPr>
          <a:xfrm>
            <a:off x="-40650" y="1166850"/>
            <a:ext cx="92253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</a:rPr>
              <a:t>Двойной эффект системы:</a:t>
            </a:r>
            <a:endParaRPr b="1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Помощь микробиологу в диагностике → </a:t>
            </a:r>
            <a:r>
              <a:rPr lang="ru" b="1">
                <a:solidFill>
                  <a:schemeClr val="dk1"/>
                </a:solidFill>
              </a:rPr>
              <a:t>правильное</a:t>
            </a:r>
            <a:r>
              <a:rPr lang="ru">
                <a:solidFill>
                  <a:schemeClr val="dk1"/>
                </a:solidFill>
              </a:rPr>
              <a:t> назначение терапии </a:t>
            </a:r>
            <a:r>
              <a:rPr lang="ru" b="1">
                <a:solidFill>
                  <a:schemeClr val="dk1"/>
                </a:solidFill>
              </a:rPr>
              <a:t>конкретному пациенту</a:t>
            </a:r>
            <a:endParaRPr b="1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Формирование </a:t>
            </a:r>
            <a:r>
              <a:rPr lang="ru" b="1">
                <a:solidFill>
                  <a:schemeClr val="dk1"/>
                </a:solidFill>
              </a:rPr>
              <a:t>достоверной</a:t>
            </a:r>
            <a:r>
              <a:rPr lang="ru">
                <a:solidFill>
                  <a:schemeClr val="dk1"/>
                </a:solidFill>
              </a:rPr>
              <a:t> базы данных → разработка </a:t>
            </a:r>
            <a:r>
              <a:rPr lang="ru" b="1">
                <a:solidFill>
                  <a:schemeClr val="dk1"/>
                </a:solidFill>
              </a:rPr>
              <a:t>эффективных</a:t>
            </a:r>
            <a:r>
              <a:rPr lang="ru">
                <a:solidFill>
                  <a:schemeClr val="dk1"/>
                </a:solidFill>
              </a:rPr>
              <a:t> </a:t>
            </a:r>
            <a:r>
              <a:rPr lang="ru" b="1">
                <a:solidFill>
                  <a:schemeClr val="dk1"/>
                </a:solidFill>
              </a:rPr>
              <a:t>протоколов</a:t>
            </a:r>
            <a:r>
              <a:rPr lang="ru">
                <a:solidFill>
                  <a:schemeClr val="dk1"/>
                </a:solidFill>
              </a:rPr>
              <a:t> лечения для </a:t>
            </a:r>
            <a:r>
              <a:rPr lang="ru" b="1">
                <a:solidFill>
                  <a:schemeClr val="dk1"/>
                </a:solidFill>
              </a:rPr>
              <a:t>всего региона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</a:rPr>
              <a:t>Преимущества проекта:</a:t>
            </a:r>
            <a:endParaRPr b="1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Решение актуальной проблемы антимикробной резистентности на региональном и локальном уровне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Соответствие требованиям национальной стратегии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Экономическая выгода - быстрая окупаемость за счет снижения потерь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Повышение качества медицинской помощи за счет правильного назначения антибиотиков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Формирование региональной базы данных для принятия управленческих решений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 b="1">
                <a:solidFill>
                  <a:schemeClr val="dk1"/>
                </a:solidFill>
              </a:rPr>
              <a:t>Успешный опыт информатизации мониторинга АМР на региональном уровне в РФ, может быть использован как референсная модель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900"/>
              </a:spcBef>
              <a:spcAft>
                <a:spcPts val="900"/>
              </a:spcAft>
              <a:buNone/>
            </a:pPr>
            <a:endParaRPr sz="1350" b="1" i="1">
              <a:solidFill>
                <a:srgbClr val="2C2C36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7"/>
          <p:cNvSpPr/>
          <p:nvPr/>
        </p:nvSpPr>
        <p:spPr>
          <a:xfrm>
            <a:off x="0" y="3211067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i="0" u="none" strike="noStrike" cap="none">
                <a:solidFill>
                  <a:srgbClr val="90278E"/>
                </a:solidFill>
                <a:latin typeface="Arial"/>
                <a:ea typeface="Arial"/>
                <a:cs typeface="Arial"/>
                <a:sym typeface="Arial"/>
              </a:rPr>
              <a:t>info@abiogram.ru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>
            <a:spLocks noGrp="1"/>
          </p:cNvSpPr>
          <p:nvPr>
            <p:ph type="ctrTitle"/>
          </p:nvPr>
        </p:nvSpPr>
        <p:spPr>
          <a:xfrm>
            <a:off x="0" y="585125"/>
            <a:ext cx="4340400" cy="4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457200" lvl="0" indent="-297180" algn="l" rtl="0">
              <a:spcBef>
                <a:spcPts val="0"/>
              </a:spcBef>
              <a:spcAft>
                <a:spcPts val="0"/>
              </a:spcAft>
              <a:buClr>
                <a:srgbClr val="2C2C36"/>
              </a:buClr>
              <a:buSzPct val="85714"/>
              <a:buAutoNum type="arabicPeriod"/>
            </a:pPr>
            <a:r>
              <a:rPr lang="ru" sz="1400" u="sng">
                <a:solidFill>
                  <a:srgbClr val="2C2C36"/>
                </a:solidFill>
              </a:rPr>
              <a:t>Критическая</a:t>
            </a:r>
            <a:r>
              <a:rPr lang="ru" sz="1400" b="0">
                <a:solidFill>
                  <a:srgbClr val="2C2C36"/>
                </a:solidFill>
              </a:rPr>
              <a:t> экономическая нагрузка: антибактериальная терапия потребляет &gt;30% бюджета медицинских организаций. Ошибки диагностики ведут к значительным потерям (</a:t>
            </a:r>
            <a:r>
              <a:rPr lang="ru" sz="1400">
                <a:solidFill>
                  <a:srgbClr val="2C2C36"/>
                </a:solidFill>
              </a:rPr>
              <a:t>~18 млн руб./1000 пациентов при 10% уровне ошибки</a:t>
            </a:r>
            <a:r>
              <a:rPr lang="ru" sz="1400" b="0">
                <a:solidFill>
                  <a:srgbClr val="2C2C36"/>
                </a:solidFill>
              </a:rPr>
              <a:t>).</a:t>
            </a:r>
            <a:endParaRPr sz="1400" b="0">
              <a:solidFill>
                <a:srgbClr val="2C2C36"/>
              </a:solidFill>
            </a:endParaRPr>
          </a:p>
          <a:p>
            <a:pPr marL="457200" lvl="0" indent="-297180" algn="l" rtl="0">
              <a:spcBef>
                <a:spcPts val="500"/>
              </a:spcBef>
              <a:spcAft>
                <a:spcPts val="0"/>
              </a:spcAft>
              <a:buClr>
                <a:srgbClr val="2C2C36"/>
              </a:buClr>
              <a:buSzPct val="85714"/>
              <a:buAutoNum type="arabicPeriod"/>
            </a:pPr>
            <a:r>
              <a:rPr lang="ru" sz="1400" b="0">
                <a:solidFill>
                  <a:srgbClr val="2C2C36"/>
                </a:solidFill>
              </a:rPr>
              <a:t>Угроза национальной безопасности: антимикробная резистентность (АМР) – одна из биологических угроз по </a:t>
            </a:r>
            <a:r>
              <a:rPr lang="ru" sz="1400">
                <a:solidFill>
                  <a:srgbClr val="2C2C36"/>
                </a:solidFill>
              </a:rPr>
              <a:t>ФЗ-492</a:t>
            </a:r>
            <a:r>
              <a:rPr lang="ru" sz="1400" b="0">
                <a:solidFill>
                  <a:srgbClr val="2C2C36"/>
                </a:solidFill>
              </a:rPr>
              <a:t>.</a:t>
            </a:r>
            <a:endParaRPr sz="1400" b="0">
              <a:solidFill>
                <a:srgbClr val="2C2C36"/>
              </a:solidFill>
            </a:endParaRPr>
          </a:p>
          <a:p>
            <a:pPr marL="457200" lvl="0" indent="-297180" algn="l" rtl="0">
              <a:spcBef>
                <a:spcPts val="500"/>
              </a:spcBef>
              <a:spcAft>
                <a:spcPts val="0"/>
              </a:spcAft>
              <a:buClr>
                <a:srgbClr val="2C2C36"/>
              </a:buClr>
              <a:buSzPct val="85714"/>
              <a:buAutoNum type="arabicPeriod"/>
            </a:pPr>
            <a:r>
              <a:rPr lang="ru" sz="1400" b="0">
                <a:solidFill>
                  <a:srgbClr val="2C2C36"/>
                </a:solidFill>
              </a:rPr>
              <a:t>Требование госполитики: “Стратегия предупреждения распространения антимикробной резистентности в Российской Федерации на период до 2030 года” </a:t>
            </a:r>
            <a:r>
              <a:rPr lang="ru" sz="1400">
                <a:solidFill>
                  <a:srgbClr val="2C2C36"/>
                </a:solidFill>
              </a:rPr>
              <a:t>прямо предписывает</a:t>
            </a:r>
            <a:r>
              <a:rPr lang="ru" sz="1400" b="0">
                <a:solidFill>
                  <a:srgbClr val="2C2C36"/>
                </a:solidFill>
              </a:rPr>
              <a:t> создание цифровых платформ для мониторинга АМР.</a:t>
            </a:r>
            <a:endParaRPr sz="1400" b="0">
              <a:solidFill>
                <a:srgbClr val="2C2C36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ru" sz="1400">
                <a:solidFill>
                  <a:srgbClr val="2C2C36"/>
                </a:solidFill>
              </a:rPr>
              <a:t>В силу крайней технологической сложности данного вопроса, решение его без внедрения ИТ технологии является совершенно невозможным.</a:t>
            </a:r>
            <a:endParaRPr sz="1400">
              <a:solidFill>
                <a:srgbClr val="2C2C36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endParaRPr/>
          </a:p>
        </p:txBody>
      </p:sp>
      <p:sp>
        <p:nvSpPr>
          <p:cNvPr id="164" name="Google Shape;164;p31"/>
          <p:cNvSpPr txBox="1">
            <a:spLocks noGrp="1"/>
          </p:cNvSpPr>
          <p:nvPr>
            <p:ph type="subTitle" idx="1"/>
          </p:nvPr>
        </p:nvSpPr>
        <p:spPr>
          <a:xfrm>
            <a:off x="4262700" y="188750"/>
            <a:ext cx="4881300" cy="46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AutoNum type="arabicPeriod" startAt="4"/>
            </a:pPr>
            <a:r>
              <a:rPr lang="ru" sz="1300" b="1" u="sng">
                <a:solidFill>
                  <a:schemeClr val="lt1"/>
                </a:solidFill>
              </a:rPr>
              <a:t>Системный кризис диагностики</a:t>
            </a:r>
            <a:r>
              <a:rPr lang="ru" sz="1300" u="sng">
                <a:solidFill>
                  <a:schemeClr val="lt1"/>
                </a:solidFill>
              </a:rPr>
              <a:t>:</a:t>
            </a:r>
            <a:endParaRPr sz="1300" u="sng">
              <a:solidFill>
                <a:schemeClr val="lt1"/>
              </a:solidFill>
            </a:endParaRPr>
          </a:p>
          <a:p>
            <a:pPr marL="914400" lvl="1" indent="-3111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AutoNum type="alphaLcPeriod"/>
            </a:pPr>
            <a:r>
              <a:rPr lang="ru" sz="1300">
                <a:solidFill>
                  <a:schemeClr val="lt1"/>
                </a:solidFill>
              </a:rPr>
              <a:t>Ошибки: уровень ошибок в антибиотикограммах </a:t>
            </a:r>
            <a:r>
              <a:rPr lang="ru" sz="1300" b="1" u="sng">
                <a:solidFill>
                  <a:schemeClr val="lt1"/>
                </a:solidFill>
              </a:rPr>
              <a:t>достигает 64.6%</a:t>
            </a:r>
            <a:r>
              <a:rPr lang="ru" sz="1300">
                <a:solidFill>
                  <a:schemeClr val="lt1"/>
                </a:solidFill>
              </a:rPr>
              <a:t> </a:t>
            </a:r>
            <a:r>
              <a:rPr lang="ru" sz="1300" i="1">
                <a:solidFill>
                  <a:schemeClr val="lt1"/>
                </a:solidFill>
              </a:rPr>
              <a:t>(источник: 10.36488/cmac.2023.2.179-186)</a:t>
            </a:r>
            <a:r>
              <a:rPr lang="ru" sz="1300">
                <a:solidFill>
                  <a:schemeClr val="lt1"/>
                </a:solidFill>
              </a:rPr>
              <a:t>.</a:t>
            </a:r>
            <a:endParaRPr sz="1300">
              <a:solidFill>
                <a:schemeClr val="lt1"/>
              </a:solidFill>
            </a:endParaRPr>
          </a:p>
          <a:p>
            <a:pPr marL="914400" lvl="1" indent="-3111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AutoNum type="alphaLcPeriod"/>
            </a:pPr>
            <a:r>
              <a:rPr lang="ru" sz="1300">
                <a:solidFill>
                  <a:schemeClr val="lt1"/>
                </a:solidFill>
              </a:rPr>
              <a:t>Устаревание: </a:t>
            </a:r>
            <a:r>
              <a:rPr lang="ru" sz="1300" b="1">
                <a:solidFill>
                  <a:schemeClr val="lt1"/>
                </a:solidFill>
              </a:rPr>
              <a:t>71% лабораторий</a:t>
            </a:r>
            <a:r>
              <a:rPr lang="ru" sz="1300">
                <a:solidFill>
                  <a:schemeClr val="lt1"/>
                </a:solidFill>
              </a:rPr>
              <a:t> в РФ используют </a:t>
            </a:r>
            <a:r>
              <a:rPr lang="ru" sz="1300" b="1">
                <a:solidFill>
                  <a:schemeClr val="lt1"/>
                </a:solidFill>
              </a:rPr>
              <a:t>неактуальные критерии</a:t>
            </a:r>
            <a:r>
              <a:rPr lang="ru" sz="1300">
                <a:solidFill>
                  <a:schemeClr val="lt1"/>
                </a:solidFill>
              </a:rPr>
              <a:t> чувствительности </a:t>
            </a:r>
            <a:r>
              <a:rPr lang="ru" sz="1300" i="1">
                <a:solidFill>
                  <a:schemeClr val="lt1"/>
                </a:solidFill>
              </a:rPr>
              <a:t>(источник: 10.36488/cmac.2023.2.179-186)</a:t>
            </a:r>
            <a:r>
              <a:rPr lang="ru" sz="1300">
                <a:solidFill>
                  <a:schemeClr val="lt1"/>
                </a:solidFill>
              </a:rPr>
              <a:t>.</a:t>
            </a:r>
            <a:endParaRPr sz="1300">
              <a:solidFill>
                <a:schemeClr val="lt1"/>
              </a:solidFill>
            </a:endParaRPr>
          </a:p>
          <a:p>
            <a:pPr marL="914400" lvl="1" indent="-3111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AutoNum type="alphaLcPeriod"/>
            </a:pPr>
            <a:r>
              <a:rPr lang="ru" sz="1300">
                <a:solidFill>
                  <a:schemeClr val="lt1"/>
                </a:solidFill>
              </a:rPr>
              <a:t>Разобщенность: </a:t>
            </a:r>
            <a:r>
              <a:rPr lang="ru" sz="1300" b="1">
                <a:solidFill>
                  <a:schemeClr val="lt1"/>
                </a:solidFill>
              </a:rPr>
              <a:t>отсутствие</a:t>
            </a:r>
            <a:r>
              <a:rPr lang="ru" sz="1300">
                <a:solidFill>
                  <a:schemeClr val="lt1"/>
                </a:solidFill>
              </a:rPr>
              <a:t> единой системы мониторинга АМР на локальном/региональном уровне.</a:t>
            </a:r>
            <a:endParaRPr sz="1300">
              <a:solidFill>
                <a:schemeClr val="lt1"/>
              </a:solidFill>
            </a:endParaRPr>
          </a:p>
          <a:p>
            <a:pPr marL="914400" lvl="1" indent="-3111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AutoNum type="alphaLcPeriod"/>
            </a:pPr>
            <a:r>
              <a:rPr lang="ru" sz="1300">
                <a:solidFill>
                  <a:schemeClr val="lt1"/>
                </a:solidFill>
              </a:rPr>
              <a:t>Сложность предметной области: пороги чувствительности и свойства микроорганизмов пересматриваются и уточняются на </a:t>
            </a:r>
            <a:r>
              <a:rPr lang="ru" sz="1300" b="1">
                <a:solidFill>
                  <a:schemeClr val="lt1"/>
                </a:solidFill>
              </a:rPr>
              <a:t>ежегодной</a:t>
            </a:r>
            <a:r>
              <a:rPr lang="ru" sz="1300">
                <a:solidFill>
                  <a:schemeClr val="lt1"/>
                </a:solidFill>
              </a:rPr>
              <a:t> основе.</a:t>
            </a:r>
            <a:endParaRPr sz="1300">
              <a:solidFill>
                <a:schemeClr val="lt1"/>
              </a:solidFill>
            </a:endParaRPr>
          </a:p>
          <a:p>
            <a:pPr marL="914400" lvl="1" indent="-31115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300"/>
              <a:buAutoNum type="alphaLcPeriod"/>
            </a:pPr>
            <a:r>
              <a:rPr lang="ru" sz="1300">
                <a:solidFill>
                  <a:schemeClr val="lt1"/>
                </a:solidFill>
              </a:rPr>
              <a:t>Зависимость: </a:t>
            </a:r>
            <a:r>
              <a:rPr lang="ru" sz="1300" b="1">
                <a:solidFill>
                  <a:schemeClr val="lt1"/>
                </a:solidFill>
              </a:rPr>
              <a:t>импортные приборы с устаревшим ПО</a:t>
            </a:r>
            <a:r>
              <a:rPr lang="ru" sz="1300">
                <a:solidFill>
                  <a:schemeClr val="lt1"/>
                </a:solidFill>
              </a:rPr>
              <a:t> не поддерживают российские рекомендации и своевременные обновления. Обновления критериев, определяющих диагностику должно происходить минимум ежегодно.</a:t>
            </a:r>
            <a:endParaRPr sz="1300" b="1">
              <a:solidFill>
                <a:schemeClr val="lt1"/>
              </a:solidFill>
            </a:endParaRPr>
          </a:p>
        </p:txBody>
      </p:sp>
      <p:sp>
        <p:nvSpPr>
          <p:cNvPr id="165" name="Google Shape;165;p31"/>
          <p:cNvSpPr txBox="1"/>
          <p:nvPr/>
        </p:nvSpPr>
        <p:spPr>
          <a:xfrm>
            <a:off x="39650" y="52025"/>
            <a:ext cx="38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 b="1">
                <a:solidFill>
                  <a:srgbClr val="90278E"/>
                </a:solidFill>
                <a:latin typeface="Arial Black"/>
                <a:ea typeface="Arial Black"/>
                <a:cs typeface="Arial Black"/>
                <a:sym typeface="Arial Black"/>
              </a:rPr>
              <a:t>Актуальность (РФ)</a:t>
            </a:r>
            <a:endParaRPr sz="2300" b="1">
              <a:solidFill>
                <a:srgbClr val="90278E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>
            <a:spLocks noGrp="1"/>
          </p:cNvSpPr>
          <p:nvPr>
            <p:ph type="subTitle" idx="1"/>
          </p:nvPr>
        </p:nvSpPr>
        <p:spPr>
          <a:xfrm>
            <a:off x="4572001" y="411163"/>
            <a:ext cx="4571999" cy="103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800" b="1"/>
              <a:t>Лабораторные и медицинские информационные системы (ЛИС/МИС):</a:t>
            </a:r>
            <a:endParaRPr sz="1600"/>
          </a:p>
        </p:txBody>
      </p:sp>
      <p:sp>
        <p:nvSpPr>
          <p:cNvPr id="171" name="Google Shape;171;p32"/>
          <p:cNvSpPr/>
          <p:nvPr/>
        </p:nvSpPr>
        <p:spPr>
          <a:xfrm rot="10800000">
            <a:off x="5028819" y="1706880"/>
            <a:ext cx="4123662" cy="1261585"/>
          </a:xfrm>
          <a:custGeom>
            <a:avLst/>
            <a:gdLst/>
            <a:ahLst/>
            <a:cxnLst/>
            <a:rect l="l" t="t" r="r" b="b"/>
            <a:pathLst>
              <a:path w="4926738" h="1507276" extrusionOk="0">
                <a:moveTo>
                  <a:pt x="1484" y="0"/>
                </a:moveTo>
                <a:lnTo>
                  <a:pt x="4179978" y="13756"/>
                </a:lnTo>
                <a:cubicBezTo>
                  <a:pt x="4592402" y="13756"/>
                  <a:pt x="4926738" y="348092"/>
                  <a:pt x="4926738" y="760516"/>
                </a:cubicBezTo>
                <a:cubicBezTo>
                  <a:pt x="4926738" y="1172940"/>
                  <a:pt x="4592402" y="1507276"/>
                  <a:pt x="4179978" y="1507276"/>
                </a:cubicBezTo>
                <a:lnTo>
                  <a:pt x="0" y="1502624"/>
                </a:lnTo>
                <a:cubicBezTo>
                  <a:pt x="495" y="1010853"/>
                  <a:pt x="989" y="491771"/>
                  <a:pt x="1484" y="0"/>
                </a:cubicBez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2"/>
          <p:cNvSpPr txBox="1"/>
          <p:nvPr/>
        </p:nvSpPr>
        <p:spPr>
          <a:xfrm>
            <a:off x="5379720" y="1706880"/>
            <a:ext cx="3533524" cy="1261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ru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Выступают в качестве информационного «хаба»</a:t>
            </a:r>
            <a:endParaRPr/>
          </a:p>
        </p:txBody>
      </p:sp>
      <p:sp>
        <p:nvSpPr>
          <p:cNvPr id="173" name="Google Shape;173;p32"/>
          <p:cNvSpPr/>
          <p:nvPr/>
        </p:nvSpPr>
        <p:spPr>
          <a:xfrm rot="10800000">
            <a:off x="5020338" y="3162300"/>
            <a:ext cx="4123662" cy="1261585"/>
          </a:xfrm>
          <a:custGeom>
            <a:avLst/>
            <a:gdLst/>
            <a:ahLst/>
            <a:cxnLst/>
            <a:rect l="l" t="t" r="r" b="b"/>
            <a:pathLst>
              <a:path w="4926738" h="1507276" extrusionOk="0">
                <a:moveTo>
                  <a:pt x="1484" y="0"/>
                </a:moveTo>
                <a:lnTo>
                  <a:pt x="4179978" y="13756"/>
                </a:lnTo>
                <a:cubicBezTo>
                  <a:pt x="4592402" y="13756"/>
                  <a:pt x="4926738" y="348092"/>
                  <a:pt x="4926738" y="760516"/>
                </a:cubicBezTo>
                <a:cubicBezTo>
                  <a:pt x="4926738" y="1172940"/>
                  <a:pt x="4592402" y="1507276"/>
                  <a:pt x="4179978" y="1507276"/>
                </a:cubicBezTo>
                <a:lnTo>
                  <a:pt x="0" y="1502624"/>
                </a:lnTo>
                <a:cubicBezTo>
                  <a:pt x="495" y="1010853"/>
                  <a:pt x="989" y="491771"/>
                  <a:pt x="1484" y="0"/>
                </a:cubicBez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2"/>
          <p:cNvSpPr txBox="1"/>
          <p:nvPr/>
        </p:nvSpPr>
        <p:spPr>
          <a:xfrm>
            <a:off x="5371238" y="3162300"/>
            <a:ext cx="3772761" cy="1261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ru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Не способны нести роль единого «справочного центра», автоматизирующего работу с разрозненной референсной микробиологической информацией</a:t>
            </a:r>
            <a:endParaRPr/>
          </a:p>
        </p:txBody>
      </p:sp>
      <p:sp>
        <p:nvSpPr>
          <p:cNvPr id="175" name="Google Shape;175;p32"/>
          <p:cNvSpPr txBox="1"/>
          <p:nvPr/>
        </p:nvSpPr>
        <p:spPr>
          <a:xfrm>
            <a:off x="330650" y="2089050"/>
            <a:ext cx="3932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90278E"/>
                </a:solidFill>
                <a:latin typeface="Arial Black"/>
                <a:ea typeface="Arial Black"/>
                <a:cs typeface="Arial Black"/>
                <a:sym typeface="Arial Black"/>
              </a:rPr>
              <a:t>Актуальность (ИТ-составляющая)</a:t>
            </a:r>
            <a:endParaRPr sz="2400" b="1">
              <a:solidFill>
                <a:srgbClr val="90278E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>
            <a:spLocks noGrp="1"/>
          </p:cNvSpPr>
          <p:nvPr>
            <p:ph type="ctrTitle"/>
          </p:nvPr>
        </p:nvSpPr>
        <p:spPr>
          <a:xfrm>
            <a:off x="431800" y="0"/>
            <a:ext cx="6179457" cy="94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"/>
              <a:t>Справочно-информационная система «Абиограм»</a:t>
            </a:r>
            <a:endParaRPr/>
          </a:p>
        </p:txBody>
      </p:sp>
      <p:sp>
        <p:nvSpPr>
          <p:cNvPr id="181" name="Google Shape;181;p33"/>
          <p:cNvSpPr txBox="1">
            <a:spLocks noGrp="1"/>
          </p:cNvSpPr>
          <p:nvPr>
            <p:ph type="subTitle" idx="1"/>
          </p:nvPr>
        </p:nvSpPr>
        <p:spPr>
          <a:xfrm>
            <a:off x="431800" y="1216076"/>
            <a:ext cx="5167714" cy="3282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68288" lvl="0" indent="-2682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Noto Sans Symbols"/>
              <a:buChar char="❖"/>
            </a:pPr>
            <a:r>
              <a:rPr lang="ru" sz="1400"/>
              <a:t>Автоматизированный информационно-справочный ассистент микробиолога и клинического фармаколога</a:t>
            </a:r>
            <a:endParaRPr/>
          </a:p>
          <a:p>
            <a:pPr marL="268288" lvl="0" indent="-2682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Noto Sans Symbols"/>
              <a:buChar char="❖"/>
            </a:pPr>
            <a:r>
              <a:rPr lang="ru" sz="1400"/>
              <a:t>Компенсация дефицита кадров со специализированными навыками</a:t>
            </a:r>
            <a:endParaRPr/>
          </a:p>
          <a:p>
            <a:pPr marL="268288" lvl="0" indent="-2682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Noto Sans Symbols"/>
              <a:buChar char="❖"/>
            </a:pPr>
            <a:r>
              <a:rPr lang="ru" sz="1400"/>
              <a:t>Системный трекинг ошибок</a:t>
            </a:r>
            <a:endParaRPr/>
          </a:p>
          <a:p>
            <a:pPr marL="268288" lvl="0" indent="-2682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Noto Sans Symbols"/>
              <a:buChar char="❖"/>
            </a:pPr>
            <a:r>
              <a:rPr lang="ru" sz="1400"/>
              <a:t>Программное обеспечение интегрируется с существующими ЛИС/МИС</a:t>
            </a:r>
            <a:endParaRPr/>
          </a:p>
          <a:p>
            <a:pPr marL="268288" lvl="0" indent="-2682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Noto Sans Symbols"/>
              <a:buChar char="❖"/>
            </a:pPr>
            <a:r>
              <a:rPr lang="ru" sz="1400"/>
              <a:t>Возможно прямое взаимодействие медицинского персонала с интерфейсом ПО (</a:t>
            </a:r>
            <a:r>
              <a:rPr lang="ru" sz="1400" u="sng"/>
              <a:t>независимо</a:t>
            </a:r>
            <a:r>
              <a:rPr lang="ru" sz="1400"/>
              <a:t> от наличия ЛИС/МИС)</a:t>
            </a:r>
            <a:endParaRPr/>
          </a:p>
        </p:txBody>
      </p:sp>
      <p:grpSp>
        <p:nvGrpSpPr>
          <p:cNvPr id="182" name="Google Shape;182;p33"/>
          <p:cNvGrpSpPr/>
          <p:nvPr/>
        </p:nvGrpSpPr>
        <p:grpSpPr>
          <a:xfrm>
            <a:off x="6028306" y="1137199"/>
            <a:ext cx="2501352" cy="3670650"/>
            <a:chOff x="5769338" y="289250"/>
            <a:chExt cx="3131963" cy="4596051"/>
          </a:xfrm>
        </p:grpSpPr>
        <p:pic>
          <p:nvPicPr>
            <p:cNvPr id="183" name="Google Shape;183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902263" y="289250"/>
              <a:ext cx="1114150" cy="1114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3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69338" y="1459050"/>
              <a:ext cx="915276" cy="91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3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877687" y="1459050"/>
              <a:ext cx="915276" cy="9152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6" name="Google Shape;186;p33"/>
            <p:cNvGrpSpPr/>
            <p:nvPr/>
          </p:nvGrpSpPr>
          <p:grpSpPr>
            <a:xfrm>
              <a:off x="6684615" y="3135275"/>
              <a:ext cx="1301412" cy="523200"/>
              <a:chOff x="6832690" y="3502400"/>
              <a:chExt cx="1301412" cy="523200"/>
            </a:xfrm>
          </p:grpSpPr>
          <p:sp>
            <p:nvSpPr>
              <p:cNvPr id="187" name="Google Shape;187;p33"/>
              <p:cNvSpPr/>
              <p:nvPr/>
            </p:nvSpPr>
            <p:spPr>
              <a:xfrm>
                <a:off x="6832690" y="3502400"/>
                <a:ext cx="1301412" cy="523200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rgbClr val="9027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ru" sz="1100" b="1" i="0" u="none" strike="noStrike" cap="none">
                    <a:solidFill>
                      <a:srgbClr val="90278E"/>
                    </a:solidFill>
                    <a:latin typeface="Roboto"/>
                    <a:ea typeface="Roboto"/>
                    <a:cs typeface="Roboto"/>
                    <a:sym typeface="Roboto"/>
                  </a:rPr>
                  <a:t>Абиограм</a:t>
                </a:r>
                <a:endParaRPr sz="1100" b="1" i="0" u="none" strike="noStrike" cap="none">
                  <a:solidFill>
                    <a:srgbClr val="90278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188" name="Google Shape;188;p33"/>
              <p:cNvPicPr preferRelativeResize="0"/>
              <p:nvPr/>
            </p:nvPicPr>
            <p:blipFill rotWithShape="1">
              <a:blip r:embed="rId6">
                <a:alphaModFix/>
              </a:blip>
              <a:srcRect l="6868" t="17266" r="71795" b="21697"/>
              <a:stretch/>
            </p:blipFill>
            <p:spPr>
              <a:xfrm>
                <a:off x="6857672" y="3605219"/>
                <a:ext cx="300526" cy="3005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33"/>
            <p:cNvSpPr/>
            <p:nvPr/>
          </p:nvSpPr>
          <p:spPr>
            <a:xfrm>
              <a:off x="7263325" y="2751875"/>
              <a:ext cx="144000" cy="144000"/>
            </a:xfrm>
            <a:prstGeom prst="ellipse">
              <a:avLst/>
            </a:prstGeom>
            <a:solidFill>
              <a:srgbClr val="EAD1DC"/>
            </a:solidFill>
            <a:ln w="38100" cap="flat" cmpd="sng">
              <a:solidFill>
                <a:srgbClr val="9027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0" name="Google Shape;190;p33"/>
            <p:cNvPicPr preferRelativeResize="0"/>
            <p:nvPr/>
          </p:nvPicPr>
          <p:blipFill rotWithShape="1">
            <a:blip r:embed="rId7">
              <a:alphaModFix/>
            </a:blip>
            <a:srcRect l="15209" t="8687" r="12670" b="8413"/>
            <a:stretch/>
          </p:blipFill>
          <p:spPr>
            <a:xfrm>
              <a:off x="7986025" y="1390650"/>
              <a:ext cx="915276" cy="10520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1" name="Google Shape;191;p33"/>
            <p:cNvCxnSpPr>
              <a:stCxn id="184" idx="2"/>
              <a:endCxn id="189" idx="2"/>
            </p:cNvCxnSpPr>
            <p:nvPr/>
          </p:nvCxnSpPr>
          <p:spPr>
            <a:xfrm rot="-5400000" flipH="1">
              <a:off x="6520376" y="2080926"/>
              <a:ext cx="449400" cy="1036200"/>
            </a:xfrm>
            <a:prstGeom prst="bentConnector2">
              <a:avLst/>
            </a:prstGeom>
            <a:noFill/>
            <a:ln w="38100" cap="flat" cmpd="sng">
              <a:solidFill>
                <a:srgbClr val="EB008B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92" name="Google Shape;192;p33"/>
            <p:cNvCxnSpPr>
              <a:stCxn id="185" idx="2"/>
              <a:endCxn id="189" idx="0"/>
            </p:cNvCxnSpPr>
            <p:nvPr/>
          </p:nvCxnSpPr>
          <p:spPr>
            <a:xfrm rot="-5400000" flipH="1">
              <a:off x="7146925" y="2562726"/>
              <a:ext cx="377400" cy="600"/>
            </a:xfrm>
            <a:prstGeom prst="bentConnector3">
              <a:avLst>
                <a:gd name="adj1" fmla="val -79410"/>
              </a:avLst>
            </a:prstGeom>
            <a:noFill/>
            <a:ln w="38100" cap="flat" cmpd="sng">
              <a:solidFill>
                <a:srgbClr val="EB008B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93" name="Google Shape;193;p33"/>
            <p:cNvCxnSpPr>
              <a:stCxn id="190" idx="2"/>
              <a:endCxn id="189" idx="6"/>
            </p:cNvCxnSpPr>
            <p:nvPr/>
          </p:nvCxnSpPr>
          <p:spPr>
            <a:xfrm rot="5400000">
              <a:off x="7735063" y="2115126"/>
              <a:ext cx="381000" cy="1036200"/>
            </a:xfrm>
            <a:prstGeom prst="bentConnector2">
              <a:avLst/>
            </a:prstGeom>
            <a:noFill/>
            <a:ln w="38100" cap="flat" cmpd="sng">
              <a:solidFill>
                <a:srgbClr val="EB008B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94" name="Google Shape;194;p33"/>
            <p:cNvCxnSpPr>
              <a:stCxn id="189" idx="4"/>
              <a:endCxn id="187" idx="0"/>
            </p:cNvCxnSpPr>
            <p:nvPr/>
          </p:nvCxnSpPr>
          <p:spPr>
            <a:xfrm>
              <a:off x="7335325" y="2895875"/>
              <a:ext cx="0" cy="239400"/>
            </a:xfrm>
            <a:prstGeom prst="straightConnector1">
              <a:avLst/>
            </a:prstGeom>
            <a:noFill/>
            <a:ln w="38100" cap="flat" cmpd="sng">
              <a:solidFill>
                <a:srgbClr val="90278E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95" name="Google Shape;195;p3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877988" y="3970025"/>
              <a:ext cx="915276" cy="9152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6" name="Google Shape;196;p33"/>
            <p:cNvCxnSpPr>
              <a:stCxn id="187" idx="2"/>
              <a:endCxn id="195" idx="0"/>
            </p:cNvCxnSpPr>
            <p:nvPr/>
          </p:nvCxnSpPr>
          <p:spPr>
            <a:xfrm>
              <a:off x="7335321" y="3658475"/>
              <a:ext cx="300" cy="311700"/>
            </a:xfrm>
            <a:prstGeom prst="straightConnector1">
              <a:avLst/>
            </a:prstGeom>
            <a:noFill/>
            <a:ln w="38100" cap="flat" cmpd="sng">
              <a:solidFill>
                <a:srgbClr val="90278E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>
            <a:spLocks noGrp="1"/>
          </p:cNvSpPr>
          <p:nvPr>
            <p:ph type="ctrTitle"/>
          </p:nvPr>
        </p:nvSpPr>
        <p:spPr>
          <a:xfrm>
            <a:off x="164400" y="31475"/>
            <a:ext cx="61794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"/>
              <a:t>Ключевая идея системы</a:t>
            </a:r>
            <a:endParaRPr/>
          </a:p>
        </p:txBody>
      </p:sp>
      <p:grpSp>
        <p:nvGrpSpPr>
          <p:cNvPr id="202" name="Google Shape;202;p34"/>
          <p:cNvGrpSpPr/>
          <p:nvPr/>
        </p:nvGrpSpPr>
        <p:grpSpPr>
          <a:xfrm>
            <a:off x="1377018" y="946494"/>
            <a:ext cx="7273911" cy="4161167"/>
            <a:chOff x="669244" y="236788"/>
            <a:chExt cx="7981906" cy="4566188"/>
          </a:xfrm>
        </p:grpSpPr>
        <p:grpSp>
          <p:nvGrpSpPr>
            <p:cNvPr id="203" name="Google Shape;203;p34"/>
            <p:cNvGrpSpPr/>
            <p:nvPr/>
          </p:nvGrpSpPr>
          <p:grpSpPr>
            <a:xfrm>
              <a:off x="669244" y="236788"/>
              <a:ext cx="7722426" cy="3989838"/>
              <a:chOff x="-321356" y="693988"/>
              <a:chExt cx="7722426" cy="3989838"/>
            </a:xfrm>
          </p:grpSpPr>
          <p:grpSp>
            <p:nvGrpSpPr>
              <p:cNvPr id="204" name="Google Shape;204;p34"/>
              <p:cNvGrpSpPr/>
              <p:nvPr/>
            </p:nvGrpSpPr>
            <p:grpSpPr>
              <a:xfrm>
                <a:off x="-321356" y="693988"/>
                <a:ext cx="7722426" cy="3989838"/>
                <a:chOff x="390841" y="-544187"/>
                <a:chExt cx="7340709" cy="3989838"/>
              </a:xfrm>
            </p:grpSpPr>
            <p:sp>
              <p:nvSpPr>
                <p:cNvPr id="205" name="Google Shape;205;p34"/>
                <p:cNvSpPr/>
                <p:nvPr/>
              </p:nvSpPr>
              <p:spPr>
                <a:xfrm>
                  <a:off x="390841" y="-177925"/>
                  <a:ext cx="1960500" cy="402900"/>
                </a:xfrm>
                <a:prstGeom prst="rect">
                  <a:avLst/>
                </a:prstGeom>
                <a:solidFill>
                  <a:srgbClr val="FFFFFF"/>
                </a:solidFill>
                <a:ln w="347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83325" tIns="83325" rIns="83325" bIns="833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275" b="1"/>
                    <a:t>Пациент с инфекцией</a:t>
                  </a:r>
                  <a:endParaRPr sz="1275" b="1"/>
                </a:p>
              </p:txBody>
            </p:sp>
            <p:sp>
              <p:nvSpPr>
                <p:cNvPr id="206" name="Google Shape;206;p34"/>
                <p:cNvSpPr/>
                <p:nvPr/>
              </p:nvSpPr>
              <p:spPr>
                <a:xfrm>
                  <a:off x="5775088" y="549775"/>
                  <a:ext cx="1443600" cy="402900"/>
                </a:xfrm>
                <a:prstGeom prst="rect">
                  <a:avLst/>
                </a:prstGeom>
                <a:solidFill>
                  <a:srgbClr val="FFFFFF"/>
                </a:solidFill>
                <a:ln w="347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83325" tIns="83325" rIns="83325" bIns="833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275"/>
                    <a:t>Лечащий врач</a:t>
                  </a:r>
                  <a:endParaRPr sz="1275"/>
                </a:p>
              </p:txBody>
            </p:sp>
            <p:sp>
              <p:nvSpPr>
                <p:cNvPr id="207" name="Google Shape;207;p34"/>
                <p:cNvSpPr/>
                <p:nvPr/>
              </p:nvSpPr>
              <p:spPr>
                <a:xfrm>
                  <a:off x="390850" y="759400"/>
                  <a:ext cx="1960500" cy="750600"/>
                </a:xfrm>
                <a:prstGeom prst="rect">
                  <a:avLst/>
                </a:prstGeom>
                <a:solidFill>
                  <a:srgbClr val="FFFFFF"/>
                </a:solidFill>
                <a:ln w="867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83325" tIns="83325" rIns="83325" bIns="833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275"/>
                    <a:t>Материал на микробиологическое исследование</a:t>
                  </a:r>
                  <a:endParaRPr sz="1275"/>
                </a:p>
              </p:txBody>
            </p:sp>
            <p:sp>
              <p:nvSpPr>
                <p:cNvPr id="208" name="Google Shape;208;p34"/>
                <p:cNvSpPr/>
                <p:nvPr/>
              </p:nvSpPr>
              <p:spPr>
                <a:xfrm>
                  <a:off x="390850" y="2092925"/>
                  <a:ext cx="1960500" cy="556800"/>
                </a:xfrm>
                <a:prstGeom prst="rect">
                  <a:avLst/>
                </a:prstGeom>
                <a:solidFill>
                  <a:srgbClr val="FFFFFF"/>
                </a:solidFill>
                <a:ln w="867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83325" tIns="83325" rIns="83325" bIns="833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275"/>
                    <a:t>Микробиологическая лаборатория</a:t>
                  </a:r>
                  <a:endParaRPr sz="1275"/>
                </a:p>
              </p:txBody>
            </p:sp>
            <p:sp>
              <p:nvSpPr>
                <p:cNvPr id="209" name="Google Shape;209;p34"/>
                <p:cNvSpPr/>
                <p:nvPr/>
              </p:nvSpPr>
              <p:spPr>
                <a:xfrm>
                  <a:off x="390850" y="3042750"/>
                  <a:ext cx="1960500" cy="402900"/>
                </a:xfrm>
                <a:prstGeom prst="rect">
                  <a:avLst/>
                </a:prstGeom>
                <a:solidFill>
                  <a:srgbClr val="FFFFFF"/>
                </a:solidFill>
                <a:ln w="867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83325" tIns="83325" rIns="83325" bIns="833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275"/>
                    <a:t>Антибиотикограмма</a:t>
                  </a:r>
                  <a:endParaRPr sz="1275"/>
                </a:p>
              </p:txBody>
            </p:sp>
            <p:cxnSp>
              <p:nvCxnSpPr>
                <p:cNvPr id="210" name="Google Shape;210;p34"/>
                <p:cNvCxnSpPr>
                  <a:stCxn id="209" idx="3"/>
                  <a:endCxn id="206" idx="1"/>
                </p:cNvCxnSpPr>
                <p:nvPr/>
              </p:nvCxnSpPr>
              <p:spPr>
                <a:xfrm rot="10800000" flipH="1">
                  <a:off x="2351350" y="751200"/>
                  <a:ext cx="3423600" cy="2493000"/>
                </a:xfrm>
                <a:prstGeom prst="bentConnector3">
                  <a:avLst>
                    <a:gd name="adj1" fmla="val 9088"/>
                  </a:avLst>
                </a:prstGeom>
                <a:noFill/>
                <a:ln w="26050" cap="flat" cmpd="sng">
                  <a:solidFill>
                    <a:srgbClr val="EA534F"/>
                  </a:solidFill>
                  <a:prstDash val="dashDot"/>
                  <a:round/>
                  <a:headEnd type="none" w="med" len="med"/>
                  <a:tailEnd type="stealth" w="med" len="med"/>
                </a:ln>
              </p:spPr>
            </p:cxnSp>
            <p:cxnSp>
              <p:nvCxnSpPr>
                <p:cNvPr id="211" name="Google Shape;211;p34"/>
                <p:cNvCxnSpPr>
                  <a:stCxn id="212" idx="1"/>
                  <a:endCxn id="205" idx="3"/>
                </p:cNvCxnSpPr>
                <p:nvPr/>
              </p:nvCxnSpPr>
              <p:spPr>
                <a:xfrm rot="10800000">
                  <a:off x="2351269" y="23525"/>
                  <a:ext cx="695400" cy="229800"/>
                </a:xfrm>
                <a:prstGeom prst="bentConnector3">
                  <a:avLst>
                    <a:gd name="adj1" fmla="val 49995"/>
                  </a:avLst>
                </a:prstGeom>
                <a:noFill/>
                <a:ln w="26050" cap="flat" cmpd="sng">
                  <a:solidFill>
                    <a:srgbClr val="EA534F"/>
                  </a:solidFill>
                  <a:prstDash val="dashDot"/>
                  <a:round/>
                  <a:headEnd type="none" w="med" len="med"/>
                  <a:tailEnd type="stealth" w="med" len="med"/>
                </a:ln>
              </p:spPr>
            </p:cxnSp>
            <p:sp>
              <p:nvSpPr>
                <p:cNvPr id="212" name="Google Shape;212;p34"/>
                <p:cNvSpPr/>
                <p:nvPr/>
              </p:nvSpPr>
              <p:spPr>
                <a:xfrm>
                  <a:off x="3046669" y="23525"/>
                  <a:ext cx="1607400" cy="459600"/>
                </a:xfrm>
                <a:prstGeom prst="rect">
                  <a:avLst/>
                </a:prstGeom>
                <a:solidFill>
                  <a:srgbClr val="C9DAF8"/>
                </a:solidFill>
                <a:ln w="867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83325" tIns="83325" rIns="83325" bIns="833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275"/>
                    <a:t>2. Таргетная терапия</a:t>
                  </a:r>
                  <a:endParaRPr sz="1275"/>
                </a:p>
              </p:txBody>
            </p:sp>
            <p:cxnSp>
              <p:nvCxnSpPr>
                <p:cNvPr id="213" name="Google Shape;213;p34"/>
                <p:cNvCxnSpPr>
                  <a:stCxn id="206" idx="0"/>
                  <a:endCxn id="212" idx="3"/>
                </p:cNvCxnSpPr>
                <p:nvPr/>
              </p:nvCxnSpPr>
              <p:spPr>
                <a:xfrm rot="5400000" flipH="1">
                  <a:off x="5427238" y="-519875"/>
                  <a:ext cx="296400" cy="1842900"/>
                </a:xfrm>
                <a:prstGeom prst="bentConnector2">
                  <a:avLst/>
                </a:prstGeom>
                <a:noFill/>
                <a:ln w="26050" cap="flat" cmpd="sng">
                  <a:solidFill>
                    <a:srgbClr val="EA534F"/>
                  </a:solidFill>
                  <a:prstDash val="dashDot"/>
                  <a:round/>
                  <a:headEnd type="none" w="med" len="med"/>
                  <a:tailEnd type="stealth" w="med" len="med"/>
                </a:ln>
              </p:spPr>
            </p:cxnSp>
            <p:cxnSp>
              <p:nvCxnSpPr>
                <p:cNvPr id="214" name="Google Shape;214;p34"/>
                <p:cNvCxnSpPr>
                  <a:stCxn id="207" idx="2"/>
                  <a:endCxn id="208" idx="0"/>
                </p:cNvCxnSpPr>
                <p:nvPr/>
              </p:nvCxnSpPr>
              <p:spPr>
                <a:xfrm>
                  <a:off x="1371100" y="1510000"/>
                  <a:ext cx="0" cy="582900"/>
                </a:xfrm>
                <a:prstGeom prst="straightConnector1">
                  <a:avLst/>
                </a:prstGeom>
                <a:noFill/>
                <a:ln w="26050" cap="flat" cmpd="sng">
                  <a:solidFill>
                    <a:srgbClr val="595959"/>
                  </a:solidFill>
                  <a:prstDash val="solid"/>
                  <a:round/>
                  <a:headEnd type="none" w="med" len="med"/>
                  <a:tailEnd type="stealth" w="med" len="med"/>
                </a:ln>
              </p:spPr>
            </p:cxnSp>
            <p:cxnSp>
              <p:nvCxnSpPr>
                <p:cNvPr id="215" name="Google Shape;215;p34"/>
                <p:cNvCxnSpPr>
                  <a:stCxn id="208" idx="2"/>
                  <a:endCxn id="209" idx="0"/>
                </p:cNvCxnSpPr>
                <p:nvPr/>
              </p:nvCxnSpPr>
              <p:spPr>
                <a:xfrm>
                  <a:off x="1371100" y="2649725"/>
                  <a:ext cx="0" cy="393000"/>
                </a:xfrm>
                <a:prstGeom prst="straightConnector1">
                  <a:avLst/>
                </a:prstGeom>
                <a:noFill/>
                <a:ln w="26050" cap="flat" cmpd="sng">
                  <a:solidFill>
                    <a:srgbClr val="595959"/>
                  </a:solidFill>
                  <a:prstDash val="solid"/>
                  <a:round/>
                  <a:headEnd type="none" w="med" len="med"/>
                  <a:tailEnd type="stealth" w="med" len="med"/>
                </a:ln>
              </p:spPr>
            </p:cxnSp>
            <p:sp>
              <p:nvSpPr>
                <p:cNvPr id="216" name="Google Shape;216;p34"/>
                <p:cNvSpPr/>
                <p:nvPr/>
              </p:nvSpPr>
              <p:spPr>
                <a:xfrm>
                  <a:off x="3046665" y="-544187"/>
                  <a:ext cx="1607400" cy="459600"/>
                </a:xfrm>
                <a:prstGeom prst="rect">
                  <a:avLst/>
                </a:prstGeom>
                <a:solidFill>
                  <a:srgbClr val="EFE0FF"/>
                </a:solidFill>
                <a:ln w="867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83325" tIns="83325" rIns="83325" bIns="833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275"/>
                    <a:t>1. Стартовая терапия</a:t>
                  </a:r>
                  <a:endParaRPr sz="1275"/>
                </a:p>
              </p:txBody>
            </p:sp>
            <p:cxnSp>
              <p:nvCxnSpPr>
                <p:cNvPr id="217" name="Google Shape;217;p34"/>
                <p:cNvCxnSpPr>
                  <a:stCxn id="216" idx="1"/>
                  <a:endCxn id="205" idx="0"/>
                </p:cNvCxnSpPr>
                <p:nvPr/>
              </p:nvCxnSpPr>
              <p:spPr>
                <a:xfrm flipH="1">
                  <a:off x="1371165" y="-314387"/>
                  <a:ext cx="1675500" cy="136500"/>
                </a:xfrm>
                <a:prstGeom prst="bentConnector2">
                  <a:avLst/>
                </a:prstGeom>
                <a:noFill/>
                <a:ln w="26050" cap="flat" cmpd="sng">
                  <a:solidFill>
                    <a:srgbClr val="9900FF"/>
                  </a:solidFill>
                  <a:prstDash val="solid"/>
                  <a:round/>
                  <a:headEnd type="none" w="med" len="med"/>
                  <a:tailEnd type="stealth" w="med" len="med"/>
                </a:ln>
              </p:spPr>
            </p:cxnSp>
            <p:cxnSp>
              <p:nvCxnSpPr>
                <p:cNvPr id="218" name="Google Shape;218;p34"/>
                <p:cNvCxnSpPr>
                  <a:stCxn id="206" idx="3"/>
                  <a:endCxn id="216" idx="3"/>
                </p:cNvCxnSpPr>
                <p:nvPr/>
              </p:nvCxnSpPr>
              <p:spPr>
                <a:xfrm rot="10800000">
                  <a:off x="4653988" y="-314375"/>
                  <a:ext cx="2564700" cy="1065600"/>
                </a:xfrm>
                <a:prstGeom prst="bentConnector3">
                  <a:avLst>
                    <a:gd name="adj1" fmla="val -8826"/>
                  </a:avLst>
                </a:prstGeom>
                <a:noFill/>
                <a:ln w="26050" cap="flat" cmpd="sng">
                  <a:solidFill>
                    <a:srgbClr val="7116D7"/>
                  </a:solidFill>
                  <a:prstDash val="dash"/>
                  <a:round/>
                  <a:headEnd type="none" w="med" len="med"/>
                  <a:tailEnd type="stealth" w="med" len="med"/>
                </a:ln>
              </p:spPr>
            </p:cxnSp>
            <p:sp>
              <p:nvSpPr>
                <p:cNvPr id="219" name="Google Shape;219;p34"/>
                <p:cNvSpPr/>
                <p:nvPr/>
              </p:nvSpPr>
              <p:spPr>
                <a:xfrm>
                  <a:off x="3046675" y="2433150"/>
                  <a:ext cx="1960500" cy="402900"/>
                </a:xfrm>
                <a:prstGeom prst="rect">
                  <a:avLst/>
                </a:prstGeom>
                <a:solidFill>
                  <a:srgbClr val="FFFFFF"/>
                </a:solidFill>
                <a:ln w="867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83325" tIns="83325" rIns="83325" bIns="833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275"/>
                    <a:t>Накопление данных</a:t>
                  </a:r>
                  <a:endParaRPr sz="1275"/>
                </a:p>
              </p:txBody>
            </p:sp>
            <p:sp>
              <p:nvSpPr>
                <p:cNvPr id="220" name="Google Shape;220;p34"/>
                <p:cNvSpPr/>
                <p:nvPr/>
              </p:nvSpPr>
              <p:spPr>
                <a:xfrm>
                  <a:off x="5384050" y="2205450"/>
                  <a:ext cx="2347500" cy="858300"/>
                </a:xfrm>
                <a:prstGeom prst="rect">
                  <a:avLst/>
                </a:prstGeom>
                <a:solidFill>
                  <a:srgbClr val="FFFFFF"/>
                </a:solidFill>
                <a:ln w="867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83325" tIns="83325" rIns="83325" bIns="833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275"/>
                    <a:t>Мониторинг структуры возбудителей и чувствительности к антибиотикам</a:t>
                  </a:r>
                  <a:endParaRPr sz="1275"/>
                </a:p>
              </p:txBody>
            </p:sp>
            <p:sp>
              <p:nvSpPr>
                <p:cNvPr id="221" name="Google Shape;221;p34"/>
                <p:cNvSpPr/>
                <p:nvPr/>
              </p:nvSpPr>
              <p:spPr>
                <a:xfrm>
                  <a:off x="5660667" y="1372150"/>
                  <a:ext cx="1731600" cy="487500"/>
                </a:xfrm>
                <a:prstGeom prst="rect">
                  <a:avLst/>
                </a:prstGeom>
                <a:solidFill>
                  <a:srgbClr val="FFFFFF"/>
                </a:solidFill>
                <a:ln w="867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83325" tIns="83325" rIns="83325" bIns="833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275"/>
                    <a:t>Стартовые схемы терапии</a:t>
                  </a:r>
                  <a:endParaRPr sz="1275"/>
                </a:p>
              </p:txBody>
            </p:sp>
            <p:cxnSp>
              <p:nvCxnSpPr>
                <p:cNvPr id="222" name="Google Shape;222;p34"/>
                <p:cNvCxnSpPr>
                  <a:stCxn id="209" idx="2"/>
                  <a:endCxn id="219" idx="2"/>
                </p:cNvCxnSpPr>
                <p:nvPr/>
              </p:nvCxnSpPr>
              <p:spPr>
                <a:xfrm rot="-5400000">
                  <a:off x="2394250" y="1812900"/>
                  <a:ext cx="609600" cy="2655900"/>
                </a:xfrm>
                <a:prstGeom prst="bentConnector3">
                  <a:avLst>
                    <a:gd name="adj1" fmla="val -39063"/>
                  </a:avLst>
                </a:prstGeom>
                <a:noFill/>
                <a:ln w="26050" cap="flat" cmpd="sng">
                  <a:solidFill>
                    <a:srgbClr val="7116D7"/>
                  </a:solidFill>
                  <a:prstDash val="dash"/>
                  <a:round/>
                  <a:headEnd type="none" w="med" len="med"/>
                  <a:tailEnd type="stealth" w="med" len="med"/>
                </a:ln>
              </p:spPr>
            </p:cxnSp>
            <p:cxnSp>
              <p:nvCxnSpPr>
                <p:cNvPr id="223" name="Google Shape;223;p34"/>
                <p:cNvCxnSpPr>
                  <a:stCxn id="220" idx="0"/>
                  <a:endCxn id="221" idx="2"/>
                </p:cNvCxnSpPr>
                <p:nvPr/>
              </p:nvCxnSpPr>
              <p:spPr>
                <a:xfrm rot="10800000">
                  <a:off x="6526600" y="1859550"/>
                  <a:ext cx="31200" cy="345900"/>
                </a:xfrm>
                <a:prstGeom prst="straightConnector1">
                  <a:avLst/>
                </a:prstGeom>
                <a:noFill/>
                <a:ln w="26050" cap="flat" cmpd="sng">
                  <a:solidFill>
                    <a:srgbClr val="7116D7"/>
                  </a:solidFill>
                  <a:prstDash val="dash"/>
                  <a:round/>
                  <a:headEnd type="none" w="med" len="med"/>
                  <a:tailEnd type="stealth" w="med" len="med"/>
                </a:ln>
              </p:spPr>
            </p:cxnSp>
            <p:cxnSp>
              <p:nvCxnSpPr>
                <p:cNvPr id="224" name="Google Shape;224;p34"/>
                <p:cNvCxnSpPr>
                  <a:stCxn id="219" idx="3"/>
                  <a:endCxn id="220" idx="1"/>
                </p:cNvCxnSpPr>
                <p:nvPr/>
              </p:nvCxnSpPr>
              <p:spPr>
                <a:xfrm>
                  <a:off x="5007175" y="2634600"/>
                  <a:ext cx="376800" cy="0"/>
                </a:xfrm>
                <a:prstGeom prst="straightConnector1">
                  <a:avLst/>
                </a:prstGeom>
                <a:noFill/>
                <a:ln w="26050" cap="flat" cmpd="sng">
                  <a:solidFill>
                    <a:srgbClr val="7116D7"/>
                  </a:solidFill>
                  <a:prstDash val="dash"/>
                  <a:round/>
                  <a:headEnd type="none" w="med" len="med"/>
                  <a:tailEnd type="stealth" w="med" len="med"/>
                </a:ln>
              </p:spPr>
            </p:cxnSp>
            <p:cxnSp>
              <p:nvCxnSpPr>
                <p:cNvPr id="225" name="Google Shape;225;p34"/>
                <p:cNvCxnSpPr>
                  <a:stCxn id="221" idx="0"/>
                  <a:endCxn id="206" idx="2"/>
                </p:cNvCxnSpPr>
                <p:nvPr/>
              </p:nvCxnSpPr>
              <p:spPr>
                <a:xfrm rot="10800000">
                  <a:off x="6496767" y="952750"/>
                  <a:ext cx="29700" cy="419400"/>
                </a:xfrm>
                <a:prstGeom prst="straightConnector1">
                  <a:avLst/>
                </a:prstGeom>
                <a:noFill/>
                <a:ln w="26050" cap="flat" cmpd="sng">
                  <a:solidFill>
                    <a:srgbClr val="7116D7"/>
                  </a:solidFill>
                  <a:prstDash val="dash"/>
                  <a:round/>
                  <a:headEnd type="none" w="med" len="med"/>
                  <a:tailEnd type="stealth" w="med" len="med"/>
                </a:ln>
              </p:spPr>
            </p:cxnSp>
          </p:grpSp>
          <p:cxnSp>
            <p:nvCxnSpPr>
              <p:cNvPr id="226" name="Google Shape;226;p34"/>
              <p:cNvCxnSpPr>
                <a:stCxn id="205" idx="2"/>
                <a:endCxn id="207" idx="0"/>
              </p:cNvCxnSpPr>
              <p:nvPr/>
            </p:nvCxnSpPr>
            <p:spPr>
              <a:xfrm>
                <a:off x="709867" y="1463150"/>
                <a:ext cx="0" cy="534300"/>
              </a:xfrm>
              <a:prstGeom prst="straightConnector1">
                <a:avLst/>
              </a:prstGeom>
              <a:noFill/>
              <a:ln w="26050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</p:grpSp>
        <p:sp>
          <p:nvSpPr>
            <p:cNvPr id="227" name="Google Shape;227;p34"/>
            <p:cNvSpPr/>
            <p:nvPr/>
          </p:nvSpPr>
          <p:spPr>
            <a:xfrm flipH="1">
              <a:off x="669350" y="2759675"/>
              <a:ext cx="7981800" cy="2043300"/>
            </a:xfrm>
            <a:prstGeom prst="corner">
              <a:avLst>
                <a:gd name="adj1" fmla="val 57988"/>
                <a:gd name="adj2" fmla="val 261560"/>
              </a:avLst>
            </a:prstGeom>
            <a:solidFill>
              <a:srgbClr val="9900FF">
                <a:alpha val="15820"/>
              </a:srgbClr>
            </a:solidFill>
            <a:ln w="86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3325" tIns="83325" rIns="83325" bIns="833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75"/>
            </a:p>
          </p:txBody>
        </p:sp>
        <p:sp>
          <p:nvSpPr>
            <p:cNvPr id="228" name="Google Shape;228;p34"/>
            <p:cNvSpPr txBox="1"/>
            <p:nvPr/>
          </p:nvSpPr>
          <p:spPr>
            <a:xfrm>
              <a:off x="5525625" y="4025175"/>
              <a:ext cx="2882100" cy="66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83325" tIns="83325" rIns="83325" bIns="833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84"/>
                <a:t>АБиоГрам: формирование и валидация микробиологических заключений, мониторинг АМР</a:t>
              </a:r>
              <a:endParaRPr sz="1184"/>
            </a:p>
          </p:txBody>
        </p:sp>
      </p:grpSp>
      <p:pic>
        <p:nvPicPr>
          <p:cNvPr id="229" name="Google Shape;229;p34"/>
          <p:cNvPicPr preferRelativeResize="0"/>
          <p:nvPr/>
        </p:nvPicPr>
        <p:blipFill rotWithShape="1">
          <a:blip r:embed="rId3">
            <a:alphaModFix/>
          </a:blip>
          <a:srcRect l="6868" t="17266" r="71794" b="21697"/>
          <a:stretch/>
        </p:blipFill>
        <p:spPr>
          <a:xfrm>
            <a:off x="5230187" y="4421733"/>
            <a:ext cx="510999" cy="511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>
            <a:spLocks noGrp="1"/>
          </p:cNvSpPr>
          <p:nvPr>
            <p:ph type="ctrTitle"/>
          </p:nvPr>
        </p:nvSpPr>
        <p:spPr>
          <a:xfrm>
            <a:off x="164400" y="31475"/>
            <a:ext cx="61794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"/>
              <a:t>Ключевая идея системы</a:t>
            </a:r>
            <a:endParaRPr/>
          </a:p>
        </p:txBody>
      </p:sp>
      <p:sp>
        <p:nvSpPr>
          <p:cNvPr id="235" name="Google Shape;235;p35"/>
          <p:cNvSpPr txBox="1"/>
          <p:nvPr/>
        </p:nvSpPr>
        <p:spPr>
          <a:xfrm>
            <a:off x="243125" y="1575200"/>
            <a:ext cx="5125800" cy="10773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</a:rPr>
              <a:t>Автоматизация операций по </a:t>
            </a:r>
            <a:r>
              <a:rPr lang="ru" sz="1600" b="1">
                <a:solidFill>
                  <a:schemeClr val="dk1"/>
                </a:solidFill>
              </a:rPr>
              <a:t>проверке результатов определения чувствительности, помощь микробиологу и лечащему врачу</a:t>
            </a:r>
            <a:endParaRPr b="1">
              <a:solidFill>
                <a:srgbClr val="2C2C36"/>
              </a:solidFill>
            </a:endParaRPr>
          </a:p>
        </p:txBody>
      </p:sp>
      <p:sp>
        <p:nvSpPr>
          <p:cNvPr id="236" name="Google Shape;236;p35"/>
          <p:cNvSpPr txBox="1"/>
          <p:nvPr/>
        </p:nvSpPr>
        <p:spPr>
          <a:xfrm>
            <a:off x="278225" y="3012172"/>
            <a:ext cx="5055600" cy="1077300"/>
          </a:xfrm>
          <a:prstGeom prst="rect">
            <a:avLst/>
          </a:prstGeom>
          <a:noFill/>
          <a:ln w="38100" cap="flat" cmpd="sng">
            <a:solidFill>
              <a:srgbClr val="9027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b="1">
                <a:solidFill>
                  <a:schemeClr val="dk1"/>
                </a:solidFill>
              </a:rPr>
              <a:t>Системный мониторинг АМР</a:t>
            </a:r>
            <a:r>
              <a:rPr lang="ru" sz="1600">
                <a:solidFill>
                  <a:schemeClr val="dk1"/>
                </a:solidFill>
              </a:rPr>
              <a:t> в медицинской организации/регионе с интерактивной аналитикой в реальном времени</a:t>
            </a: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237" name="Google Shape;23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1177" y="1111176"/>
            <a:ext cx="2926373" cy="382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 txBox="1">
            <a:spLocks noGrp="1"/>
          </p:cNvSpPr>
          <p:nvPr>
            <p:ph type="ctrTitle"/>
          </p:nvPr>
        </p:nvSpPr>
        <p:spPr>
          <a:xfrm>
            <a:off x="164400" y="31475"/>
            <a:ext cx="61794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"/>
              <a:t>Инновационность решения</a:t>
            </a:r>
            <a:endParaRPr/>
          </a:p>
        </p:txBody>
      </p:sp>
      <p:sp>
        <p:nvSpPr>
          <p:cNvPr id="243" name="Google Shape;243;p36"/>
          <p:cNvSpPr txBox="1"/>
          <p:nvPr/>
        </p:nvSpPr>
        <p:spPr>
          <a:xfrm>
            <a:off x="0" y="951650"/>
            <a:ext cx="9144000" cy="41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78593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82828"/>
                </a:solidFill>
              </a:rPr>
              <a:t>Система контроля АМР в </a:t>
            </a:r>
            <a:r>
              <a:rPr lang="ru" b="1">
                <a:solidFill>
                  <a:srgbClr val="282828"/>
                </a:solidFill>
              </a:rPr>
              <a:t>реальном времени</a:t>
            </a:r>
            <a:r>
              <a:rPr lang="ru">
                <a:solidFill>
                  <a:srgbClr val="282828"/>
                </a:solidFill>
              </a:rPr>
              <a:t>, обеспечивающая:</a:t>
            </a:r>
            <a:endParaRPr>
              <a:solidFill>
                <a:srgbClr val="282828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1400"/>
              <a:buFont typeface="Arial"/>
              <a:buAutoNum type="arabicPeriod"/>
            </a:pPr>
            <a:r>
              <a:rPr lang="ru">
                <a:solidFill>
                  <a:srgbClr val="282828"/>
                </a:solidFill>
              </a:rPr>
              <a:t>🔍 Сквозной контроль диагностики и терапии:</a:t>
            </a:r>
            <a:endParaRPr>
              <a:solidFill>
                <a:srgbClr val="282828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400"/>
              <a:buFont typeface="Arial"/>
              <a:buChar char="○"/>
            </a:pPr>
            <a:r>
              <a:rPr lang="ru" i="1">
                <a:solidFill>
                  <a:srgbClr val="282828"/>
                </a:solidFill>
              </a:rPr>
              <a:t>Автоматическая проверка</a:t>
            </a:r>
            <a:r>
              <a:rPr lang="ru">
                <a:solidFill>
                  <a:srgbClr val="282828"/>
                </a:solidFill>
              </a:rPr>
              <a:t> </a:t>
            </a:r>
            <a:r>
              <a:rPr lang="ru" b="1">
                <a:solidFill>
                  <a:srgbClr val="282828"/>
                </a:solidFill>
              </a:rPr>
              <a:t>каждого</a:t>
            </a:r>
            <a:r>
              <a:rPr lang="ru">
                <a:solidFill>
                  <a:srgbClr val="282828"/>
                </a:solidFill>
              </a:rPr>
              <a:t> микробиологического заключения.</a:t>
            </a:r>
            <a:endParaRPr>
              <a:solidFill>
                <a:srgbClr val="282828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400"/>
              <a:buFont typeface="Arial"/>
              <a:buChar char="○"/>
            </a:pPr>
            <a:r>
              <a:rPr lang="ru" i="1">
                <a:solidFill>
                  <a:srgbClr val="282828"/>
                </a:solidFill>
              </a:rPr>
              <a:t>Интеллектуальные подсказки врачу</a:t>
            </a:r>
            <a:r>
              <a:rPr lang="ru">
                <a:solidFill>
                  <a:srgbClr val="282828"/>
                </a:solidFill>
              </a:rPr>
              <a:t>: мгновенные справочные сообщения о результате и возможной таргетной терапии пациента.</a:t>
            </a:r>
            <a:endParaRPr>
              <a:solidFill>
                <a:srgbClr val="282828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400"/>
              <a:buFont typeface="Arial"/>
              <a:buChar char="○"/>
            </a:pPr>
            <a:r>
              <a:rPr lang="ru" i="1">
                <a:solidFill>
                  <a:srgbClr val="282828"/>
                </a:solidFill>
              </a:rPr>
              <a:t>Повышение точности</a:t>
            </a:r>
            <a:r>
              <a:rPr lang="ru">
                <a:solidFill>
                  <a:srgbClr val="282828"/>
                </a:solidFill>
              </a:rPr>
              <a:t> назначений на этапе лаборатории и у постели больного.</a:t>
            </a:r>
            <a:endParaRPr>
              <a:solidFill>
                <a:srgbClr val="282828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400"/>
              <a:buFont typeface="Arial"/>
              <a:buAutoNum type="arabicPeriod"/>
            </a:pPr>
            <a:r>
              <a:rPr lang="ru">
                <a:solidFill>
                  <a:srgbClr val="282828"/>
                </a:solidFill>
              </a:rPr>
              <a:t>📊 Доказательную базу для ключевых решений:</a:t>
            </a:r>
            <a:endParaRPr>
              <a:solidFill>
                <a:srgbClr val="282828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400"/>
              <a:buFont typeface="Arial"/>
              <a:buChar char="○"/>
            </a:pPr>
            <a:r>
              <a:rPr lang="ru" b="1" i="1">
                <a:solidFill>
                  <a:srgbClr val="282828"/>
                </a:solidFill>
              </a:rPr>
              <a:t>Накопление данных</a:t>
            </a:r>
            <a:r>
              <a:rPr lang="ru">
                <a:solidFill>
                  <a:srgbClr val="282828"/>
                </a:solidFill>
              </a:rPr>
              <a:t> об устойчивости возбудителей в режиме реального времени.</a:t>
            </a:r>
            <a:endParaRPr>
              <a:solidFill>
                <a:srgbClr val="282828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400"/>
              <a:buFont typeface="Arial"/>
              <a:buChar char="○"/>
            </a:pPr>
            <a:r>
              <a:rPr lang="ru" i="1">
                <a:solidFill>
                  <a:srgbClr val="282828"/>
                </a:solidFill>
              </a:rPr>
              <a:t>Использование для:</a:t>
            </a:r>
            <a:endParaRPr i="1">
              <a:solidFill>
                <a:srgbClr val="282828"/>
              </a:solidFill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400"/>
              <a:buFont typeface="Arial"/>
              <a:buChar char="■"/>
            </a:pPr>
            <a:r>
              <a:rPr lang="ru">
                <a:solidFill>
                  <a:srgbClr val="282828"/>
                </a:solidFill>
              </a:rPr>
              <a:t>Оптимизации стартовой терапии (до получения анализов).</a:t>
            </a:r>
            <a:endParaRPr>
              <a:solidFill>
                <a:srgbClr val="282828"/>
              </a:solidFill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400"/>
              <a:buFont typeface="Arial"/>
              <a:buChar char="■"/>
            </a:pPr>
            <a:r>
              <a:rPr lang="ru">
                <a:solidFill>
                  <a:srgbClr val="282828"/>
                </a:solidFill>
              </a:rPr>
              <a:t>Разработки актуальных протоколов лечения.</a:t>
            </a:r>
            <a:endParaRPr>
              <a:solidFill>
                <a:srgbClr val="282828"/>
              </a:solidFill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400"/>
              <a:buFont typeface="Arial"/>
              <a:buChar char="■"/>
            </a:pPr>
            <a:r>
              <a:rPr lang="ru">
                <a:solidFill>
                  <a:srgbClr val="282828"/>
                </a:solidFill>
              </a:rPr>
              <a:t>Цифрового аудита лабораторий и управленческих решений.</a:t>
            </a:r>
            <a:endParaRPr>
              <a:solidFill>
                <a:srgbClr val="282828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400"/>
              <a:buFont typeface="Arial"/>
              <a:buAutoNum type="arabicPeriod"/>
            </a:pPr>
            <a:r>
              <a:rPr lang="ru">
                <a:solidFill>
                  <a:srgbClr val="282828"/>
                </a:solidFill>
              </a:rPr>
              <a:t>🛡 Технологический суверенитет:</a:t>
            </a:r>
            <a:endParaRPr>
              <a:solidFill>
                <a:srgbClr val="282828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400"/>
              <a:buFont typeface="Arial"/>
              <a:buChar char="○"/>
            </a:pPr>
            <a:r>
              <a:rPr lang="ru" b="1" i="1">
                <a:solidFill>
                  <a:srgbClr val="282828"/>
                </a:solidFill>
              </a:rPr>
              <a:t>Полная независимость</a:t>
            </a:r>
            <a:r>
              <a:rPr lang="ru">
                <a:solidFill>
                  <a:srgbClr val="282828"/>
                </a:solidFill>
              </a:rPr>
              <a:t> от импортных решений в критической сфере противодействия АМР.</a:t>
            </a:r>
            <a:endParaRPr>
              <a:solidFill>
                <a:srgbClr val="282828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400"/>
              <a:buFont typeface="Arial"/>
              <a:buChar char="○"/>
            </a:pPr>
            <a:r>
              <a:rPr lang="ru" i="1">
                <a:solidFill>
                  <a:srgbClr val="282828"/>
                </a:solidFill>
              </a:rPr>
              <a:t>Поддержка российских стандартов</a:t>
            </a:r>
            <a:r>
              <a:rPr lang="ru">
                <a:solidFill>
                  <a:srgbClr val="282828"/>
                </a:solidFill>
              </a:rPr>
              <a:t> и рекомендаций.</a:t>
            </a:r>
            <a:endParaRPr>
              <a:solidFill>
                <a:srgbClr val="282828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7"/>
          <p:cNvSpPr txBox="1">
            <a:spLocks noGrp="1"/>
          </p:cNvSpPr>
          <p:nvPr>
            <p:ph type="ctrTitle"/>
          </p:nvPr>
        </p:nvSpPr>
        <p:spPr>
          <a:xfrm>
            <a:off x="431800" y="-125062"/>
            <a:ext cx="4140200" cy="116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br>
              <a:rPr lang="ru"/>
            </a:br>
            <a:br>
              <a:rPr lang="ru"/>
            </a:br>
            <a:r>
              <a:rPr lang="ru" sz="2200"/>
              <a:t>Сценарий использования ПО </a:t>
            </a:r>
            <a:br>
              <a:rPr lang="ru" sz="2200"/>
            </a:br>
            <a:r>
              <a:rPr lang="ru" sz="2200"/>
              <a:t>в медицинских организациях</a:t>
            </a:r>
            <a:br>
              <a:rPr lang="ru" sz="2200"/>
            </a:br>
            <a:endParaRPr/>
          </a:p>
        </p:txBody>
      </p:sp>
      <p:grpSp>
        <p:nvGrpSpPr>
          <p:cNvPr id="249" name="Google Shape;249;p37"/>
          <p:cNvGrpSpPr/>
          <p:nvPr/>
        </p:nvGrpSpPr>
        <p:grpSpPr>
          <a:xfrm>
            <a:off x="566377" y="1639104"/>
            <a:ext cx="3331885" cy="2467599"/>
            <a:chOff x="5449526" y="1528926"/>
            <a:chExt cx="3812650" cy="2823655"/>
          </a:xfrm>
        </p:grpSpPr>
        <p:pic>
          <p:nvPicPr>
            <p:cNvPr id="250" name="Google Shape;250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449526" y="1674926"/>
              <a:ext cx="923313" cy="92331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51" name="Google Shape;251;p37"/>
            <p:cNvCxnSpPr>
              <a:stCxn id="250" idx="3"/>
              <a:endCxn id="252" idx="0"/>
            </p:cNvCxnSpPr>
            <p:nvPr/>
          </p:nvCxnSpPr>
          <p:spPr>
            <a:xfrm>
              <a:off x="6372839" y="2136583"/>
              <a:ext cx="2238600" cy="1520700"/>
            </a:xfrm>
            <a:prstGeom prst="bentConnector2">
              <a:avLst/>
            </a:prstGeom>
            <a:noFill/>
            <a:ln w="38100" cap="flat" cmpd="sng">
              <a:solidFill>
                <a:srgbClr val="EB008B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253" name="Google Shape;253;p37"/>
            <p:cNvCxnSpPr>
              <a:stCxn id="252" idx="1"/>
              <a:endCxn id="250" idx="2"/>
            </p:cNvCxnSpPr>
            <p:nvPr/>
          </p:nvCxnSpPr>
          <p:spPr>
            <a:xfrm rot="10800000">
              <a:off x="5911176" y="2598176"/>
              <a:ext cx="2049600" cy="1320600"/>
            </a:xfrm>
            <a:prstGeom prst="bentConnector2">
              <a:avLst/>
            </a:prstGeom>
            <a:noFill/>
            <a:ln w="38100" cap="flat" cmpd="sng">
              <a:solidFill>
                <a:srgbClr val="90278E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254" name="Google Shape;254;p37"/>
            <p:cNvSpPr txBox="1"/>
            <p:nvPr/>
          </p:nvSpPr>
          <p:spPr>
            <a:xfrm>
              <a:off x="6422901" y="1528926"/>
              <a:ext cx="2289300" cy="598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Организмы и чувствительность</a:t>
              </a:r>
              <a:endPara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7"/>
            <p:cNvSpPr txBox="1"/>
            <p:nvPr/>
          </p:nvSpPr>
          <p:spPr>
            <a:xfrm>
              <a:off x="5779078" y="3193853"/>
              <a:ext cx="2557500" cy="59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1">
                  <a:solidFill>
                    <a:schemeClr val="dk1"/>
                  </a:solidFill>
                </a:rPr>
                <a:t>Антибиотикограмма и комментарии</a:t>
              </a:r>
              <a:endPara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7"/>
            <p:cNvSpPr txBox="1"/>
            <p:nvPr/>
          </p:nvSpPr>
          <p:spPr>
            <a:xfrm>
              <a:off x="6583976" y="2111351"/>
              <a:ext cx="1899601" cy="404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JSON, XML</a:t>
              </a:r>
              <a:endPara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7"/>
            <p:cNvSpPr txBox="1"/>
            <p:nvPr/>
          </p:nvSpPr>
          <p:spPr>
            <a:xfrm>
              <a:off x="5908026" y="3947601"/>
              <a:ext cx="2234100" cy="404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JSON, XML, HTML</a:t>
              </a:r>
              <a:endPara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7"/>
            <p:cNvSpPr/>
            <p:nvPr/>
          </p:nvSpPr>
          <p:spPr>
            <a:xfrm>
              <a:off x="7960776" y="3657176"/>
              <a:ext cx="1301400" cy="52320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9027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1" i="0" u="none" strike="noStrike" cap="none">
                  <a:solidFill>
                    <a:srgbClr val="90278E"/>
                  </a:solidFill>
                  <a:latin typeface="Arial"/>
                  <a:ea typeface="Arial"/>
                  <a:cs typeface="Arial"/>
                  <a:sym typeface="Arial"/>
                </a:rPr>
                <a:t>Абиограм</a:t>
              </a:r>
              <a:endParaRPr sz="1100" b="1" i="0" u="none" strike="noStrike" cap="none">
                <a:solidFill>
                  <a:srgbClr val="90278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7"/>
            <p:cNvSpPr txBox="1"/>
            <p:nvPr/>
          </p:nvSpPr>
          <p:spPr>
            <a:xfrm>
              <a:off x="5511100" y="1700326"/>
              <a:ext cx="803400" cy="404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1" i="0" u="none" strike="noStrike" cap="none">
                  <a:solidFill>
                    <a:srgbClr val="EB008B"/>
                  </a:solidFill>
                  <a:latin typeface="Arial"/>
                  <a:ea typeface="Arial"/>
                  <a:cs typeface="Arial"/>
                  <a:sym typeface="Arial"/>
                </a:rPr>
                <a:t>ЛИС</a:t>
              </a:r>
              <a:endParaRPr sz="1100" b="1" i="0" u="none" strike="noStrike" cap="none">
                <a:solidFill>
                  <a:srgbClr val="EB00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9" name="Google Shape;259;p37"/>
            <p:cNvPicPr preferRelativeResize="0"/>
            <p:nvPr/>
          </p:nvPicPr>
          <p:blipFill rotWithShape="1">
            <a:blip r:embed="rId4">
              <a:alphaModFix/>
            </a:blip>
            <a:srcRect l="6868" t="17266" r="71795" b="21697"/>
            <a:stretch/>
          </p:blipFill>
          <p:spPr>
            <a:xfrm>
              <a:off x="8026226" y="3762251"/>
              <a:ext cx="300526" cy="300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0" name="Google Shape;260;p37"/>
          <p:cNvSpPr/>
          <p:nvPr/>
        </p:nvSpPr>
        <p:spPr>
          <a:xfrm>
            <a:off x="4795912" y="411163"/>
            <a:ext cx="4140698" cy="418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❖"/>
            </a:pPr>
            <a:r>
              <a:rPr lang="ru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 устанавливается на выделенный физический или виртуальный сервер и подключается к внутренней сети организации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❖"/>
            </a:pPr>
            <a:r>
              <a:rPr lang="ru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 стороне ЛИС/МИС настраивается интеграция с API для отправки запросов и отображения ответов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❖"/>
            </a:pPr>
            <a:r>
              <a:rPr lang="ru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Предоставляется возможность воспользоваться веб-интерфейсом:</a:t>
            </a:r>
            <a:endParaRPr/>
          </a:p>
          <a:p>
            <a:pPr marL="449263" marR="0" lvl="0" indent="-18097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Ввод данных антибиотикограммы с любого устройства пользователя</a:t>
            </a:r>
            <a:endParaRPr/>
          </a:p>
          <a:p>
            <a:pPr marL="449263" marR="0" lvl="0" indent="-18097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Получение результата без использования механизма интеграции с ЛИС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❖"/>
            </a:pPr>
            <a:r>
              <a:rPr lang="ru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Комплексная аналитика результатов определения чувствительности к антимикробным препаратам и мониторинг антимикробной резистентности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блоны перезентации АбиоГрам">
  <a:themeElements>
    <a:clrScheme name="Abiogram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B008B"/>
      </a:accent1>
      <a:accent2>
        <a:srgbClr val="90278E"/>
      </a:accent2>
      <a:accent3>
        <a:srgbClr val="7F7F7F"/>
      </a:accent3>
      <a:accent4>
        <a:srgbClr val="7F7F7F"/>
      </a:accent4>
      <a:accent5>
        <a:srgbClr val="BFBFBF"/>
      </a:accent5>
      <a:accent6>
        <a:srgbClr val="D6D6D6"/>
      </a:accent6>
      <a:hlink>
        <a:srgbClr val="0C5ADB"/>
      </a:hlink>
      <a:folHlink>
        <a:srgbClr val="8DB5F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2594</Words>
  <Application>Microsoft Office PowerPoint</Application>
  <PresentationFormat>Экран (16:9)</PresentationFormat>
  <Paragraphs>347</Paragraphs>
  <Slides>29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Roboto</vt:lpstr>
      <vt:lpstr>Arial</vt:lpstr>
      <vt:lpstr>Liberation Sans</vt:lpstr>
      <vt:lpstr>Courier New</vt:lpstr>
      <vt:lpstr>Noto Sans Symbols</vt:lpstr>
      <vt:lpstr>Arial Black</vt:lpstr>
      <vt:lpstr>Calibri</vt:lpstr>
      <vt:lpstr>Onest</vt:lpstr>
      <vt:lpstr>Simple Light</vt:lpstr>
      <vt:lpstr>Шаблоны перезентации АбиоГрам</vt:lpstr>
      <vt:lpstr>Система контроля устойчивости возбудителей инфекционных заболеваний к антимикробным препаратам   Справочно-информационная система «Абиограм»</vt:lpstr>
      <vt:lpstr>Презентация PowerPoint</vt:lpstr>
      <vt:lpstr>Критическая экономическая нагрузка: антибактериальная терапия потребляет &gt;30% бюджета медицинских организаций. Ошибки диагностики ведут к значительным потерям (~18 млн руб./1000 пациентов при 10% уровне ошибки). Угроза национальной безопасности: антимикробная резистентность (АМР) – одна из биологических угроз по ФЗ-492. Требование госполитики: “Стратегия предупреждения распространения антимикробной резистентности в Российской Федерации на период до 2030 года” прямо предписывает создание цифровых платформ для мониторинга АМР. В силу крайней технологической сложности данного вопроса, решение его без внедрения ИТ технологии является совершенно невозможным. </vt:lpstr>
      <vt:lpstr>Презентация PowerPoint</vt:lpstr>
      <vt:lpstr>Справочно-информационная система «Абиограм»</vt:lpstr>
      <vt:lpstr>Ключевая идея системы</vt:lpstr>
      <vt:lpstr>Ключевая идея системы</vt:lpstr>
      <vt:lpstr>Инновационность решения</vt:lpstr>
      <vt:lpstr>  Сценарий использования ПО  в медицинских организациях </vt:lpstr>
      <vt:lpstr> Сценарий использования ПО на уровне региональной системы здравоохранения/нескольких учреждений </vt:lpstr>
      <vt:lpstr>Архитектура ПО</vt:lpstr>
      <vt:lpstr>Требования к серверу для установки</vt:lpstr>
      <vt:lpstr>  Для корректного микробиологического заключения ПО: </vt:lpstr>
      <vt:lpstr>Детали</vt:lpstr>
      <vt:lpstr>Интеграции</vt:lpstr>
      <vt:lpstr>Модули ПО</vt:lpstr>
      <vt:lpstr>Категории пользователей</vt:lpstr>
      <vt:lpstr>Обзор профессиональных решений в области АМР</vt:lpstr>
      <vt:lpstr>Обзор профессиональных решений в области АМР</vt:lpstr>
      <vt:lpstr>Презентация PowerPoint</vt:lpstr>
      <vt:lpstr>Микробиологическое заключение (антибиотикограмма) - ключевой инструмент для назначения антимикробной терапии и мониторинга АМР</vt:lpstr>
      <vt:lpstr>Презентация PowerPoint</vt:lpstr>
      <vt:lpstr>Фармако-экономическая модель работы ПО</vt:lpstr>
      <vt:lpstr>Презентация PowerPoint</vt:lpstr>
      <vt:lpstr>Социальный эффект</vt:lpstr>
      <vt:lpstr>Социальный эффект</vt:lpstr>
      <vt:lpstr>Социальный эффект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контроля устойчивости возбудителей инфекционных заболеваний к антимикробным препаратам   Справочно-информационная система «Абиограм»</dc:title>
  <dc:creator>Татьяна Белянина</dc:creator>
  <cp:lastModifiedBy>Татьяна Белянина</cp:lastModifiedBy>
  <cp:revision>1</cp:revision>
  <dcterms:modified xsi:type="dcterms:W3CDTF">2025-08-26T12:07:29Z</dcterms:modified>
</cp:coreProperties>
</file>